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verre Johnsen" initials="SJ" lastIdx="1" clrIdx="0">
    <p:extLst>
      <p:ext uri="{19B8F6BF-5375-455C-9EA6-DF929625EA0E}">
        <p15:presenceInfo xmlns:p15="http://schemas.microsoft.com/office/powerpoint/2012/main" userId="1b02a331ee39c5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8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BB12EBF-13EC-41EE-8D4E-D3A95C0E9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C6A3C50-C4DC-4C5C-A051-63E762B2D3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50BAE85-12B8-435B-8851-DFEA901B0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266573-F76F-4339-8479-E9606CAB1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4907C49-8099-4383-A5FB-B4F4C96E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978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4B6158-ADF1-4FC1-A84E-AFA1DA828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4902123-FC3F-408B-8FE5-473AF5722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AA55906-4372-44B0-8472-D4821E5D5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8C2B1B1-DD67-4B0C-BC05-DA70F6EE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AF23F6D-53FB-49F0-B855-E191A50D0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788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F74FF312-D008-426C-A326-6192411FB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FFF600C-F00F-47AB-9CD2-B25887E55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87780CE-1A61-474E-BCD1-BCF81AD0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F4F474E-F78A-4729-9E90-D63A3AE40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CE41AC1-2A0B-4D46-8748-C16DC2CAF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412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8C64C0-03BD-4C42-8B8D-855FE4665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5D81A90-BDC7-489B-AE97-948B320B6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61E6EAE-BA45-41D1-88D6-C58F79E2D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8FF90D5-73B3-4BC6-8774-6433FEBED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EBA609F-9ED9-4561-ACCC-B5CF27450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960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3C8470-1806-45D1-8A30-F288A9243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40FFA97-032E-4F1D-92D6-D7F0F9F50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0858C90-FA22-4A50-9978-0FFC2FD1B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FEE61A7-4E21-402E-9AFB-237BF235D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1AA101B-91CA-4E50-8781-3E8FA0E9C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415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9915CB-1D4A-4E46-B139-EBFE0DE2B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B00BD9C-090A-4C19-BDFD-C262E250C9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20933DF-C5F6-4471-83B8-3D314541A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10952D6-9E6A-494E-A9BA-387A38DD7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53CE3A4-19D5-4539-B4C4-B0A491250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385D35C-825B-46BB-94DD-D4CC5300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640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4B919A-42E9-4655-A570-48CBF70FE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2DA60C2-CB43-4032-98B2-72F6CF591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935A871-954B-4DA7-8800-675F8386D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30E6C9A-96D4-4195-8897-067E5C286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F7B29ED-7ECB-4220-B47C-7CA51AE68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D1019CA-EF0F-4754-BA77-729B29BFB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FA17E57-94AC-481D-8D21-0395C0093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7D8A203-08FE-41A0-BFBC-2090DA376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2023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FA24FD-E85E-4332-A9B8-77292D385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217EE310-F78D-4BB6-BBBC-C5B9D3688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C36A212-788A-4341-98E3-5055020F2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90FCC4E-D319-442D-8CF9-771B7F6EE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506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4E01C2A5-9A96-479D-912C-517946C9A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C3DEFE26-3737-4C20-83F1-9C43BD58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1778BBB-9DA0-4432-A5F3-AE25312EF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658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4CE03C4-F639-491B-9A4A-016E69BB7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F54D4E-EAFA-4ADB-A972-ABDCEDCD3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7911B09-AF3C-4E63-AC48-B73ACEDEC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804397F-9B5F-4876-BE15-0AC26F5E1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37A8361-230C-4DE9-B6F5-F4A37B754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C163BDE-A5EF-40C2-875D-B91C462A4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5914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DB5E2F5-14F4-46D9-83FC-7DA4C76E3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558D295-5586-4C41-811A-82359E9DE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8B8E359-5E63-45F7-A037-88A667ECB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7962D96-7DF9-4822-8CD4-A1A803C7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932898B-C7F1-4A24-9CC1-62FCA54D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49F6B9B-53AB-43FA-B68D-728B171BE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370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5EBC204B-EEAC-4338-9CE6-A600B841F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E3EAF4-5FDD-4793-9887-92C6580DA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47CEFA2-296F-45EA-A714-D8EB90C29A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9C8E3-8D4A-43F0-ABB1-07A2202A1493}" type="datetimeFigureOut">
              <a:rPr lang="nb-NO" smtClean="0"/>
              <a:t>15.01.2020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E13CA29-BF28-4A8B-A503-C763BB55A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1C6D254-FB6D-4AD1-BA8D-73C8021227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669A5-EAD9-43D1-B4EE-F21335640A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598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part9.CD1110F3.41DB599B@Stabell.n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6F1AFAB-1E81-4F4C-AE2B-D95CA60B3E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Begge sider melder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BB726DF-6EFB-4745-A2AF-ECFDBFA036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Hvordan skiller vi mellom kamp om kontrakten og sterkere hender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 Sverre Johnsen</a:t>
            </a:r>
          </a:p>
        </p:txBody>
      </p:sp>
    </p:spTree>
    <p:extLst>
      <p:ext uri="{BB962C8B-B14F-4D97-AF65-F5344CB8AC3E}">
        <p14:creationId xmlns:p14="http://schemas.microsoft.com/office/powerpoint/2010/main" val="656719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7BBBDB3-960B-4EB2-8CC9-E87156741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093"/>
            <a:ext cx="10515600" cy="699818"/>
          </a:xfrm>
        </p:spPr>
        <p:txBody>
          <a:bodyPr>
            <a:normAutofit/>
          </a:bodyPr>
          <a:lstStyle/>
          <a:p>
            <a:pPr algn="ctr"/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– Bad 2NT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6A2FC95-9244-40A2-849D-2D9B436BA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1512"/>
            <a:ext cx="10515600" cy="5674257"/>
          </a:xfrm>
        </p:spPr>
        <p:txBody>
          <a:bodyPr>
            <a:normAutofit lnSpcReduction="10000"/>
          </a:bodyPr>
          <a:lstStyle/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konkurransesituasjoner er det veldig sjelden at vi skal spille 2NT. Meldingen brukes derfor til å skille mellom gode og mindre gode hender. Her er intet helt standard: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Jeg anbefaler avtalen jeg har med Åsmund Stokkeland: 2NT viser enten svak med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minor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eller sterk med major.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Noen eksempler: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Meldingene går:   1♥ - 1♠ -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- 2♠  : Makker har normalt vist 4+ - 4+ i minorfargene. Hva skal åpneren melde med:</a:t>
            </a: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 makker skulle passet over 2 spar kan svarhånden regne med at det ikke er 4-kort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minor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eller 6 major hos åpneren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2E13429-3505-4C1E-A2FA-4E760871D465}"/>
              </a:ext>
            </a:extLst>
          </p:cNvPr>
          <p:cNvSpPr txBox="1"/>
          <p:nvPr/>
        </p:nvSpPr>
        <p:spPr>
          <a:xfrm>
            <a:off x="1145219" y="3429000"/>
            <a:ext cx="15510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Book Antiqua" panose="02040602050305030304" pitchFamily="18" charset="0"/>
              </a:rPr>
              <a:t>♠ </a:t>
            </a:r>
            <a:r>
              <a:rPr lang="nb-NO" b="1" dirty="0">
                <a:latin typeface="Book Antiqua" panose="02040602050305030304" pitchFamily="18" charset="0"/>
              </a:rPr>
              <a:t>9 8</a:t>
            </a:r>
          </a:p>
          <a:p>
            <a:r>
              <a:rPr lang="nb-NO" b="1" dirty="0">
                <a:latin typeface="Book Antiqua" panose="02040602050305030304" pitchFamily="18" charset="0"/>
              </a:rPr>
              <a:t>♥ A Q 6 4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K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K J 4 3 </a:t>
            </a:r>
            <a:endParaRPr lang="nb-NO" b="1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19E01592-5B1C-41B0-9C3E-35AC108C21E5}"/>
              </a:ext>
            </a:extLst>
          </p:cNvPr>
          <p:cNvSpPr txBox="1"/>
          <p:nvPr/>
        </p:nvSpPr>
        <p:spPr>
          <a:xfrm>
            <a:off x="1029811" y="4508067"/>
            <a:ext cx="1890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2NT for så å passe makkers forventede 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- vil vise </a:t>
            </a:r>
            <a:r>
              <a:rPr lang="nb-N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11-14</a:t>
            </a:r>
            <a:endParaRPr lang="nb-NO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3912EA96-C41D-4626-ADCE-7777F2C296E2}"/>
              </a:ext>
            </a:extLst>
          </p:cNvPr>
          <p:cNvSpPr txBox="1"/>
          <p:nvPr/>
        </p:nvSpPr>
        <p:spPr>
          <a:xfrm>
            <a:off x="3714172" y="3487587"/>
            <a:ext cx="15510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9 8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 A Q J 4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  K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 K Q J 4</a:t>
            </a:r>
            <a:endParaRPr lang="nb-NO" b="1" dirty="0"/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4030E5D8-D161-4955-A658-728020E3FB4F}"/>
              </a:ext>
            </a:extLst>
          </p:cNvPr>
          <p:cNvSpPr txBox="1"/>
          <p:nvPr/>
        </p:nvSpPr>
        <p:spPr>
          <a:xfrm>
            <a:off x="4107463" y="4785065"/>
            <a:ext cx="1671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Vi melder 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og viser dermed </a:t>
            </a:r>
            <a:r>
              <a:rPr lang="nb-N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15-17</a:t>
            </a:r>
            <a:endParaRPr lang="nb-NO" dirty="0"/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1858A7DB-07D6-493C-9642-A6141589A96B}"/>
              </a:ext>
            </a:extLst>
          </p:cNvPr>
          <p:cNvSpPr txBox="1"/>
          <p:nvPr/>
        </p:nvSpPr>
        <p:spPr>
          <a:xfrm>
            <a:off x="6010183" y="3568823"/>
            <a:ext cx="1950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Book Antiqua" panose="02040602050305030304" pitchFamily="18" charset="0"/>
              </a:rPr>
              <a:t>♠  </a:t>
            </a:r>
            <a:r>
              <a:rPr lang="nb-NO" b="1" dirty="0">
                <a:latin typeface="Book Antiqua" panose="02040602050305030304" pitchFamily="18" charset="0"/>
              </a:rPr>
              <a:t>9 8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 A Q J 9 4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 K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 Q 10 4 </a:t>
            </a:r>
            <a:endParaRPr lang="nb-NO" b="1" dirty="0"/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9BC646FA-BD99-4B28-A347-0865807A4C41}"/>
              </a:ext>
            </a:extLst>
          </p:cNvPr>
          <p:cNvSpPr txBox="1"/>
          <p:nvPr/>
        </p:nvSpPr>
        <p:spPr>
          <a:xfrm>
            <a:off x="6058679" y="4687916"/>
            <a:ext cx="2472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Vi melder 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og viser en begrenset hånd med</a:t>
            </a:r>
            <a:r>
              <a:rPr lang="nb-NO" dirty="0"/>
              <a:t> 6-kort farge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F2E909D2-D72F-4FAB-AD3D-B03120AD4D14}"/>
              </a:ext>
            </a:extLst>
          </p:cNvPr>
          <p:cNvSpPr txBox="1"/>
          <p:nvPr/>
        </p:nvSpPr>
        <p:spPr>
          <a:xfrm>
            <a:off x="8240350" y="3568823"/>
            <a:ext cx="18688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9 8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 A Q J 9 4 3 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 A K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 K 4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8DBE2285-8CE3-43D4-A8AC-72B323745C63}"/>
              </a:ext>
            </a:extLst>
          </p:cNvPr>
          <p:cNvSpPr txBox="1"/>
          <p:nvPr/>
        </p:nvSpPr>
        <p:spPr>
          <a:xfrm>
            <a:off x="8917286" y="4769152"/>
            <a:ext cx="13227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melder 2NT og tar ut 3♣ i 3♥</a:t>
            </a:r>
          </a:p>
        </p:txBody>
      </p:sp>
    </p:spTree>
    <p:extLst>
      <p:ext uri="{BB962C8B-B14F-4D97-AF65-F5344CB8AC3E}">
        <p14:creationId xmlns:p14="http://schemas.microsoft.com/office/powerpoint/2010/main" val="34942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/>
      <p:bldP spid="17" grpId="0"/>
      <p:bldP spid="19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8ADB7D07-26AC-49C3-968E-7C56F17D2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Mer Good-bad 2NT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FA2407F-1A7C-4142-BFB9-8916565B1C2E}"/>
              </a:ext>
            </a:extLst>
          </p:cNvPr>
          <p:cNvSpPr txBox="1"/>
          <p:nvPr/>
        </p:nvSpPr>
        <p:spPr>
          <a:xfrm>
            <a:off x="5637320" y="297401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9C0E0A9D-C15C-4119-968C-B8DBE758C1FB}"/>
              </a:ext>
            </a:extLst>
          </p:cNvPr>
          <p:cNvSpPr txBox="1"/>
          <p:nvPr/>
        </p:nvSpPr>
        <p:spPr>
          <a:xfrm>
            <a:off x="585927" y="1690687"/>
            <a:ext cx="108396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Dette kan forekomme </a:t>
            </a:r>
            <a:r>
              <a:rPr lang="nb-NO"/>
              <a:t>i mange </a:t>
            </a:r>
            <a:r>
              <a:rPr lang="nb-NO" dirty="0"/>
              <a:t>situasjoner. Vi går tilbake til forrige sekvens:</a:t>
            </a:r>
          </a:p>
          <a:p>
            <a:r>
              <a:rPr lang="nb-NO" dirty="0"/>
              <a:t> </a:t>
            </a:r>
          </a:p>
          <a:p>
            <a:r>
              <a:rPr lang="nb-NO" dirty="0"/>
              <a:t>1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- 1♠  - x - 2♠</a:t>
            </a: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 nå sier åpneren pass. Svarhånden kan likevel ha for eks 6-4 i </a:t>
            </a:r>
            <a:r>
              <a:rPr lang="nb-N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minor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 vil 2NT be om 3♣ som så evt. rettes til 3♦ om svarhånden bare vil konkurrere, mens en direkte melding vil være invitt.</a:t>
            </a: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1♦    -  pass - 1♠  - 2</a:t>
            </a:r>
            <a:r>
              <a:rPr lang="nb-NO" dirty="0">
                <a:latin typeface="Book Antiqua" panose="02040602050305030304" pitchFamily="18" charset="0"/>
                <a:cs typeface="Times New Roman" panose="02020603050405020304" pitchFamily="18" charset="0"/>
              </a:rPr>
              <a:t>♥</a:t>
            </a:r>
          </a:p>
          <a:p>
            <a:r>
              <a:rPr lang="nb-NO" dirty="0">
                <a:latin typeface="Book Antiqua" panose="02040602050305030304" pitchFamily="18" charset="0"/>
                <a:cs typeface="Times New Roman" panose="02020603050405020304" pitchFamily="18" charset="0"/>
              </a:rPr>
              <a:t>  pass- pass – 2NT – pass    2NT ber nå om 3♣ - makker kan ha lang kløver eller ruterstøtte, mens 3 </a:t>
            </a:r>
            <a:r>
              <a:rPr lang="nb-NO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minor</a:t>
            </a:r>
            <a:r>
              <a:rPr lang="nb-NO" dirty="0">
                <a:latin typeface="Book Antiqua" panose="02040602050305030304" pitchFamily="18" charset="0"/>
                <a:cs typeface="Times New Roman" panose="02020603050405020304" pitchFamily="18" charset="0"/>
              </a:rPr>
              <a:t>  direkte blir invitt – Dobling vil være styrkevisende uten støtte til makker.</a:t>
            </a:r>
          </a:p>
          <a:p>
            <a:endParaRPr lang="nb-NO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r>
              <a:rPr lang="nb-NO" dirty="0">
                <a:latin typeface="Book Antiqua" panose="02040602050305030304" pitchFamily="18" charset="0"/>
                <a:cs typeface="Times New Roman" panose="02020603050405020304" pitchFamily="18" charset="0"/>
              </a:rPr>
              <a:t>1♦ - pass -1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- 2♥ 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2NT er </a:t>
            </a:r>
            <a:r>
              <a:rPr lang="nb-N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bad, enten 5-4 i ruter og kløver og svak eller lang ruter. Direkte meldinger er sterkere</a:t>
            </a: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2470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5175BF-9C55-43DE-BC8F-6712F619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Redskaper til bruk i ulike situasjoner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9D6E9D1-62FA-41EA-BB75-DA2EFA7AF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 Invitt-doblinger (Reese-doblinger)</a:t>
            </a:r>
          </a:p>
          <a:p>
            <a:endParaRPr lang="nb-NO" dirty="0"/>
          </a:p>
          <a:p>
            <a:r>
              <a:rPr lang="nb-NO" dirty="0"/>
              <a:t> Supportdoblinger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 err="1"/>
              <a:t>Lebensohl</a:t>
            </a:r>
            <a:endParaRPr lang="nb-NO" dirty="0"/>
          </a:p>
          <a:p>
            <a:endParaRPr lang="nb-NO" dirty="0"/>
          </a:p>
          <a:p>
            <a:r>
              <a:rPr lang="nb-NO" dirty="0"/>
              <a:t>Good-bad 2NT</a:t>
            </a:r>
          </a:p>
        </p:txBody>
      </p:sp>
    </p:spTree>
    <p:extLst>
      <p:ext uri="{BB962C8B-B14F-4D97-AF65-F5344CB8AC3E}">
        <p14:creationId xmlns:p14="http://schemas.microsoft.com/office/powerpoint/2010/main" val="188114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C6A8E2-4E6E-4C5A-8D51-A25CBC914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Reese-doblinger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0D04145-3138-4243-A9E5-475B4DE16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731"/>
            <a:ext cx="10515600" cy="4351338"/>
          </a:xfrm>
        </p:spPr>
        <p:txBody>
          <a:bodyPr>
            <a:normAutofit/>
          </a:bodyPr>
          <a:lstStyle/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Meldingene går:   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1♠  - 2♥ -  2♠  -  3♥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Hva skal vi nå melde med:</a:t>
            </a: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3FE103BD-4FA0-444F-BEAC-F96EB821474C}"/>
              </a:ext>
            </a:extLst>
          </p:cNvPr>
          <p:cNvSpPr txBox="1"/>
          <p:nvPr/>
        </p:nvSpPr>
        <p:spPr>
          <a:xfrm>
            <a:off x="1272988" y="3701534"/>
            <a:ext cx="1658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 J 7 6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 J 7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 K J 5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 Q 4</a:t>
            </a:r>
            <a:endParaRPr lang="nb-NO" b="1" dirty="0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7B83A953-78BE-4A6A-B694-CE84F8FD8D8A}"/>
              </a:ext>
            </a:extLst>
          </p:cNvPr>
          <p:cNvSpPr txBox="1"/>
          <p:nvPr/>
        </p:nvSpPr>
        <p:spPr>
          <a:xfrm>
            <a:off x="6096000" y="3706483"/>
            <a:ext cx="1326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 J 8 6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 8 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 A Q 6 2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Q 4 2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34D03F1A-4BFC-4B74-9AE1-E058D630FBAF}"/>
              </a:ext>
            </a:extLst>
          </p:cNvPr>
          <p:cNvSpPr txBox="1"/>
          <p:nvPr/>
        </p:nvSpPr>
        <p:spPr>
          <a:xfrm>
            <a:off x="949910" y="5156634"/>
            <a:ext cx="2077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- Vi kjemper om kontrakten</a:t>
            </a:r>
            <a:endParaRPr lang="nb-NO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5879CECB-81A8-4E97-ADAF-8EB702D7771F}"/>
              </a:ext>
            </a:extLst>
          </p:cNvPr>
          <p:cNvSpPr txBox="1"/>
          <p:nvPr/>
        </p:nvSpPr>
        <p:spPr>
          <a:xfrm>
            <a:off x="6574657" y="5159108"/>
            <a:ext cx="1563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/>
              <a:t>X</a:t>
            </a:r>
            <a:r>
              <a:rPr lang="nb-NO" dirty="0"/>
              <a:t> – Vi inviterer til utgang</a:t>
            </a:r>
          </a:p>
        </p:txBody>
      </p:sp>
    </p:spTree>
    <p:extLst>
      <p:ext uri="{BB962C8B-B14F-4D97-AF65-F5344CB8AC3E}">
        <p14:creationId xmlns:p14="http://schemas.microsoft.com/office/powerpoint/2010/main" val="291239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5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8A86F55-F671-4A25-B0EB-69239F9ED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6725"/>
            <a:ext cx="10515600" cy="57102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Dette vil også fungere om innmeldingen kommer etter svarhåndens innmelding. Her et spill fra en treningskamp mot noen av Syd-Afrikas beste spillere.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F15FABFA-8E4D-49B4-B5AC-3AE243FC7FFE}"/>
              </a:ext>
            </a:extLst>
          </p:cNvPr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1095376"/>
            <a:ext cx="8210550" cy="51863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1510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F998B8-BADF-4A09-AE21-7E7BE65C5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>
            <a:normAutofit/>
          </a:bodyPr>
          <a:lstStyle/>
          <a:p>
            <a:pPr algn="ctr"/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Reese-doblingen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00637E6-5326-4B01-9583-0206E543D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1295399"/>
            <a:ext cx="10515600" cy="5197476"/>
          </a:xfrm>
        </p:spPr>
        <p:txBody>
          <a:bodyPr>
            <a:normAutofit/>
          </a:bodyPr>
          <a:lstStyle/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Reese-doblingen fungerer helst når det er liten plass mellom innmelding og egen farge. Har vi plass til å gjøre naturlige utgangsinvitter i begge de umeldte blir doblingen straff med mindre annet er avtalt.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Noen sekvenser: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1♠ - p -  2♠ - 3♣</a:t>
            </a:r>
          </a:p>
          <a:p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Straff da vi kan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utgangsinvitere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 3♦ eller 3♥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 om innmeldingen var 3♦ eller 3♥ bør nok doblingen være utgangsinvitt</a:t>
            </a: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 om begge har innmeldt og støttet fargen bør doblingen være invitt med singleton i innmeldingsfargen.</a:t>
            </a: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1♥ - p - 2♥ - 2♠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straff – Vi lar de ikke slippe unna når åpneren har</a:t>
            </a: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 1♥ - 2♣ - 2♥ - 3♣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Utgangsinvitt med single kløver 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75DB0BFA-6B3D-4674-AF4C-BAC0C7133558}"/>
              </a:ext>
            </a:extLst>
          </p:cNvPr>
          <p:cNvSpPr txBox="1"/>
          <p:nvPr/>
        </p:nvSpPr>
        <p:spPr>
          <a:xfrm>
            <a:off x="7091265" y="4534678"/>
            <a:ext cx="1576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 9 8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A K 10 5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K 4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7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281949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D14CB3D-5B5F-4BB5-AC60-9E29C9486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Supportdoblinger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1F5DD15-A7C8-4FFA-9615-8E719CAC8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Støttedoblinger er nok noe alle bør ha på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reportoaret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Eksempel:     1♣ - pass - 1♥ - 1♠  </a:t>
            </a: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Viser 3 kort hjerter	     x – 3-korts hjerter</a:t>
            </a:r>
          </a:p>
          <a:p>
            <a:pPr marL="0" indent="0">
              <a:buNone/>
            </a:pP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Konsekvens: Om vi ikke dobler har vi benektet 3-kort støtte  </a:t>
            </a:r>
          </a:p>
          <a:p>
            <a:pPr marL="0" indent="0">
              <a:buNone/>
            </a:pP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Også på høyere nivå kan dette brukes – men da bør doblingen vise tillegg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BB1776F9-0100-4162-AC93-232014454F42}"/>
              </a:ext>
            </a:extLst>
          </p:cNvPr>
          <p:cNvSpPr txBox="1"/>
          <p:nvPr/>
        </p:nvSpPr>
        <p:spPr>
          <a:xfrm>
            <a:off x="5662863" y="2510589"/>
            <a:ext cx="194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1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- 1♦ -1</a:t>
            </a:r>
            <a:r>
              <a:rPr lang="nb-NO" dirty="0">
                <a:latin typeface="Book Antiqua" panose="02040602050305030304" pitchFamily="18" charset="0"/>
                <a:cs typeface="Times New Roman" panose="02020603050405020304" pitchFamily="18" charset="0"/>
              </a:rPr>
              <a:t>♥ - 2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34702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FBE8899-11D3-4967-8343-2C35352C3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Lebensohlkonvensjonen</a:t>
            </a:r>
            <a:endParaRPr lang="nb-N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B2310F5-81CD-4141-B78C-6ABC7DD65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Lebensohlkonvensjonen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også noe som bør være på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reportoaret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Motparten åpner med 2 ♠  - makker dobler opplysende og vi har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219FCE45-6696-49D4-BB90-20B7758E0378}"/>
              </a:ext>
            </a:extLst>
          </p:cNvPr>
          <p:cNvSpPr txBox="1"/>
          <p:nvPr/>
        </p:nvSpPr>
        <p:spPr>
          <a:xfrm>
            <a:off x="838200" y="3368842"/>
            <a:ext cx="13916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8 6</a:t>
            </a:r>
          </a:p>
          <a:p>
            <a:r>
              <a:rPr lang="nb-NO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♥ J 7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K J 6 4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♣10 5 4</a:t>
            </a:r>
            <a:endParaRPr lang="nb-NO" b="1" dirty="0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076FBDAD-A910-48B8-918B-8D44C13FCC77}"/>
              </a:ext>
            </a:extLst>
          </p:cNvPr>
          <p:cNvSpPr txBox="1"/>
          <p:nvPr/>
        </p:nvSpPr>
        <p:spPr>
          <a:xfrm>
            <a:off x="1106905" y="4940968"/>
            <a:ext cx="2427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2NT – får 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fra makker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 korrigerer til 3♦</a:t>
            </a:r>
            <a:endParaRPr lang="nb-NO" dirty="0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47CB32FB-11D8-4647-AE03-136A44EF522D}"/>
              </a:ext>
            </a:extLst>
          </p:cNvPr>
          <p:cNvSpPr txBox="1"/>
          <p:nvPr/>
        </p:nvSpPr>
        <p:spPr>
          <a:xfrm>
            <a:off x="4860758" y="3429000"/>
            <a:ext cx="1692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5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Q 6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K J 10 5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10 6 5</a:t>
            </a:r>
            <a:endParaRPr lang="nb-NO" b="1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8EA61F1C-A5B2-4800-8BE7-E4056FF83A7C}"/>
              </a:ext>
            </a:extLst>
          </p:cNvPr>
          <p:cNvSpPr txBox="1"/>
          <p:nvPr/>
        </p:nvSpPr>
        <p:spPr>
          <a:xfrm>
            <a:off x="4981074" y="4764265"/>
            <a:ext cx="1572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Her melder vi 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- invitt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1077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DCB540-B5B5-4213-AF55-7D4BCA526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167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b-NO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Lebensohl</a:t>
            </a:r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forts: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7EC8911-2F92-4E8C-8103-BFED31A72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På samme måte melder vi når motparten melder inn naturlig over vår grandåpning:</a:t>
            </a: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2NT ber makker melde 3♣ som vi passer med kløverfarge eller korrigerer til vår egen farge når vi bare  ønsker å konkurrere på 3-trinnet.</a:t>
            </a: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Direkte melding er invitt til utgang.</a:t>
            </a: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Lebensohl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bør nok brukes i andre offensive situasjoner.</a:t>
            </a: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Meldingene går:    1♠ -  pass - 2♠ - </a:t>
            </a:r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pass - ?    </a:t>
            </a:r>
          </a:p>
          <a:p>
            <a:pPr marL="0" indent="0">
              <a:buNone/>
            </a:pP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218ADB5D-E7D1-44C7-9620-84ACCAA5F4B5}"/>
              </a:ext>
            </a:extLst>
          </p:cNvPr>
          <p:cNvSpPr txBox="1"/>
          <p:nvPr/>
        </p:nvSpPr>
        <p:spPr>
          <a:xfrm rot="10800000" flipH="1" flipV="1">
            <a:off x="1062893" y="4561897"/>
            <a:ext cx="1328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Book Antiqua" panose="02040602050305030304" pitchFamily="18" charset="0"/>
              </a:rPr>
              <a:t>♠ </a:t>
            </a:r>
            <a:r>
              <a:rPr lang="nb-NO" b="1" dirty="0">
                <a:latin typeface="Book Antiqua" panose="02040602050305030304" pitchFamily="18" charset="0"/>
              </a:rPr>
              <a:t>10 6 5</a:t>
            </a:r>
          </a:p>
          <a:p>
            <a:r>
              <a:rPr lang="nb-NO" b="1" dirty="0">
                <a:latin typeface="Book Antiqua" panose="02040602050305030304" pitchFamily="18" charset="0"/>
              </a:rPr>
              <a:t>♥ Q J 8 5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7 4 2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8 4</a:t>
            </a:r>
            <a:endParaRPr lang="nb-NO" b="1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0FD00C37-7A2E-4F73-B41D-9612C67C71EA}"/>
              </a:ext>
            </a:extLst>
          </p:cNvPr>
          <p:cNvSpPr txBox="1"/>
          <p:nvPr/>
        </p:nvSpPr>
        <p:spPr>
          <a:xfrm rot="10800000" flipV="1">
            <a:off x="2797907" y="4566343"/>
            <a:ext cx="1992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Vi melder 2 NT og tar ut 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i 3♥</a:t>
            </a:r>
            <a:endParaRPr lang="nb-NO" dirty="0"/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ED485D5A-90B4-4C61-87DD-801EC24B1609}"/>
              </a:ext>
            </a:extLst>
          </p:cNvPr>
          <p:cNvSpPr txBox="1"/>
          <p:nvPr/>
        </p:nvSpPr>
        <p:spPr>
          <a:xfrm>
            <a:off x="5767754" y="4561897"/>
            <a:ext cx="12582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10 6 5</a:t>
            </a:r>
          </a:p>
          <a:p>
            <a:r>
              <a:rPr lang="nb-NO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♥ Q J 8 5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A J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♣ 8 7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melder 3♥ - invitt</a:t>
            </a:r>
            <a:endParaRPr lang="nb-NO" dirty="0"/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7E1E7827-0801-4376-A746-13D3BD5D58F3}"/>
              </a:ext>
            </a:extLst>
          </p:cNvPr>
          <p:cNvSpPr txBox="1"/>
          <p:nvPr/>
        </p:nvSpPr>
        <p:spPr>
          <a:xfrm>
            <a:off x="7982343" y="4561897"/>
            <a:ext cx="1411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Book Antiqua" panose="02040602050305030304" pitchFamily="18" charset="0"/>
              </a:rPr>
              <a:t>♠ </a:t>
            </a:r>
            <a:r>
              <a:rPr lang="nb-NO" b="1" dirty="0">
                <a:latin typeface="Book Antiqua" panose="02040602050305030304" pitchFamily="18" charset="0"/>
              </a:rPr>
              <a:t>7</a:t>
            </a:r>
          </a:p>
          <a:p>
            <a:r>
              <a:rPr lang="nb-NO" b="1" dirty="0">
                <a:latin typeface="Book Antiqua" panose="02040602050305030304" pitchFamily="18" charset="0"/>
              </a:rPr>
              <a:t>♥ A 10 9 2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K Q 6 5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A J 3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271167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FF7C0B-ED8F-417D-A9DE-3342AC78F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 </a:t>
            </a:r>
            <a:r>
              <a:rPr lang="nb-NO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Lebensohl</a:t>
            </a:r>
            <a:endParaRPr lang="nb-N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4FD4267-D105-49DF-98D1-19037F34E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867"/>
          </a:xfrm>
        </p:spPr>
        <p:txBody>
          <a:bodyPr>
            <a:normAutofit/>
          </a:bodyPr>
          <a:lstStyle/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Meldingene går:</a:t>
            </a: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1♦ - 1</a:t>
            </a:r>
            <a:r>
              <a:rPr lang="nb-NO" sz="1800" dirty="0">
                <a:latin typeface="Book Antiqua" panose="02040602050305030304" pitchFamily="18" charset="0"/>
                <a:cs typeface="Times New Roman" panose="02020603050405020304" pitchFamily="18" charset="0"/>
              </a:rPr>
              <a:t>♠ - pass - 2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</a:t>
            </a:r>
          </a:p>
          <a:p>
            <a:r>
              <a:rPr lang="nb-N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 pass  ?</a:t>
            </a: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har:                                                                                             Makkers hånd:</a:t>
            </a: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3365A07F-4991-4856-8BE7-72F3D594E462}"/>
              </a:ext>
            </a:extLst>
          </p:cNvPr>
          <p:cNvSpPr txBox="1"/>
          <p:nvPr/>
        </p:nvSpPr>
        <p:spPr>
          <a:xfrm>
            <a:off x="1180122" y="3816628"/>
            <a:ext cx="15424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10 8 6 </a:t>
            </a:r>
          </a:p>
          <a:p>
            <a:r>
              <a:rPr lang="nb-NO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♥ Q 6 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5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Q 10 6 5 4 2</a:t>
            </a:r>
            <a:endParaRPr lang="nb-NO" b="1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F61022EB-39DF-4735-B25B-206B55A6B8DB}"/>
              </a:ext>
            </a:extLst>
          </p:cNvPr>
          <p:cNvSpPr txBox="1"/>
          <p:nvPr/>
        </p:nvSpPr>
        <p:spPr>
          <a:xfrm>
            <a:off x="3970216" y="3816628"/>
            <a:ext cx="14398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10 8 6</a:t>
            </a:r>
          </a:p>
          <a:p>
            <a:r>
              <a:rPr lang="nb-NO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♥ Q 6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K 5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Q J 6 5 4 2</a:t>
            </a:r>
            <a:endParaRPr lang="nb-NO" b="1" dirty="0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89DA7165-18EB-49FD-8602-65B353BEF92A}"/>
              </a:ext>
            </a:extLst>
          </p:cNvPr>
          <p:cNvSpPr txBox="1"/>
          <p:nvPr/>
        </p:nvSpPr>
        <p:spPr>
          <a:xfrm>
            <a:off x="1336431" y="5322277"/>
            <a:ext cx="13051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Vi melder 2NT og passer 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fra makker</a:t>
            </a:r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07C3008A-5D24-4C0C-8351-24E2987978A2}"/>
              </a:ext>
            </a:extLst>
          </p:cNvPr>
          <p:cNvSpPr txBox="1"/>
          <p:nvPr/>
        </p:nvSpPr>
        <p:spPr>
          <a:xfrm>
            <a:off x="4275015" y="5322277"/>
            <a:ext cx="11957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Her melder vi 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direkte</a:t>
            </a:r>
            <a:endParaRPr lang="nb-NO" dirty="0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3F7BEA57-39D7-4FCA-B76C-4C6453128BB0}"/>
              </a:ext>
            </a:extLst>
          </p:cNvPr>
          <p:cNvSpPr txBox="1"/>
          <p:nvPr/>
        </p:nvSpPr>
        <p:spPr>
          <a:xfrm>
            <a:off x="5638800" y="2973754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B4ACCE29-6F19-442A-ABD5-B4322DBCFA38}"/>
              </a:ext>
            </a:extLst>
          </p:cNvPr>
          <p:cNvSpPr txBox="1"/>
          <p:nvPr/>
        </p:nvSpPr>
        <p:spPr>
          <a:xfrm>
            <a:off x="7276123" y="3816628"/>
            <a:ext cx="14771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</a:t>
            </a:r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A K 4 3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Q 10 7 6 4</a:t>
            </a:r>
          </a:p>
          <a:p>
            <a:r>
              <a:rPr lang="nb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A K 8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416408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1046</Words>
  <Application>Microsoft Office PowerPoint</Application>
  <PresentationFormat>Widescreen</PresentationFormat>
  <Paragraphs>163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7" baseType="lpstr">
      <vt:lpstr>Arial</vt:lpstr>
      <vt:lpstr>Book Antiqua</vt:lpstr>
      <vt:lpstr>Calibri</vt:lpstr>
      <vt:lpstr>Calibri Light</vt:lpstr>
      <vt:lpstr>Times New Roman</vt:lpstr>
      <vt:lpstr>Office-tema</vt:lpstr>
      <vt:lpstr>Begge sider melder</vt:lpstr>
      <vt:lpstr>Redskaper til bruk i ulike situasjoner</vt:lpstr>
      <vt:lpstr>Reese-doblinger</vt:lpstr>
      <vt:lpstr>PowerPoint-presentasjon</vt:lpstr>
      <vt:lpstr>Reese-doblingen forts.</vt:lpstr>
      <vt:lpstr>Supportdoblinger</vt:lpstr>
      <vt:lpstr>Lebensohlkonvensjonen</vt:lpstr>
      <vt:lpstr>Lebensohl forts:</vt:lpstr>
      <vt:lpstr>Mer Lebensohl</vt:lpstr>
      <vt:lpstr>Good – Bad 2NT</vt:lpstr>
      <vt:lpstr>Mer Good-bad 2NT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Begge sider melder</dc:title>
  <dc:creator>Sverre Johnsen</dc:creator>
  <cp:lastModifiedBy>Sverre Johnsen</cp:lastModifiedBy>
  <cp:revision>27</cp:revision>
  <dcterms:created xsi:type="dcterms:W3CDTF">2020-01-06T11:08:55Z</dcterms:created>
  <dcterms:modified xsi:type="dcterms:W3CDTF">2020-01-15T15:30:19Z</dcterms:modified>
</cp:coreProperties>
</file>