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415CAD7-06FA-42B6-8F8A-BD37F25593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912E0DC-D705-4FE5-8661-A3A7B649F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B60AD6F-F8B4-4B6A-B775-9FA9945D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AEE34D-9993-4F8A-BA8B-8336713AC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2704D9-690A-4AE6-87AA-4C3A36F47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0536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331CE6C-8E9D-44DF-A231-047755576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8841F40-B3D7-4BFA-9A58-91B25AABA2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29ACE9D-3861-4D8D-90B3-9C0C33210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C586203-527E-431C-88DB-097CF859A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1B42BA8-4FC6-4695-87C5-184F961F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918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F79E5EA0-2D39-4A55-AA5E-13B2A1DA5E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3A8DB44-ED24-49A6-A23F-A3663BEEF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140E3E2-5B62-48A0-9F09-067BB18D1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D2FD75-594E-4315-8E7F-2FE151922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B32F8BC-6ACB-46C7-A16C-190BDD0CE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2487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D814F3E-C075-43D2-81E0-E200F4E29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34F011-6778-4B72-AA1D-D0BF016FB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4C79742-976B-4FBE-9E1D-D783A65E4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8FD4362-FCF4-48B6-BF65-E090FBA8C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7C1A2A5-84BF-473F-88A9-EE118AE98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73198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1B46C5-92AC-4318-8E6D-628A9A0F2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1D632A8-65D5-4BF8-A640-D54F7C2A13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67F9734-1D6E-41EB-A31C-9C7956934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637C4F0-0D01-4654-9413-F9A91E524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3CAC6C7-40E0-4614-BB84-AAB67B3A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97636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F081AA-E195-4D64-A4DE-3EB82F784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75ACBE-9AAB-4C7A-861B-FB807668B1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5D1312D6-B7B7-4858-8669-22F91148C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33780BE-0202-44FE-B719-A4C2E0B8E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A19D41B-40BE-43A5-B14C-596E2C08E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4F2A7385-CEC1-4935-911A-B197BA43E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262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5D5E92-FC78-41D8-9FBE-4523A72BC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9F56360-F7B4-4346-8AA5-C4A8A1C1C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D55AC95E-6FE2-4AD2-9599-D9A94BD56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86511F54-4B9D-4C72-BE26-833F10F3D4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45863038-2D9A-435B-811F-E68EB6C8F3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2D358CA4-9F7A-4031-8220-8FBFCA598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FE6F71AC-0AC2-446C-855C-D50028303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D85A38E-FE17-4045-B63A-FCBF3F9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614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CFD4259-BBFD-4263-9FFD-77D0D2DCE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2F28C4FE-79A3-4CAE-BB97-FDFB0E763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F981892-6D9C-4E6A-8CAE-7F73610B4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A34EFCB-00CF-4033-9C64-ECDE508E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3232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C83A45EF-183A-42A9-95D2-57F6B2958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FBB96BC-0684-4845-B32E-DB129B615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56519EFF-1194-4EF9-B484-84B536B13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8764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878240-F1B9-4638-9953-3FAD0318E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6663690-CA2A-441B-8E43-CDFC1624D0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2D92374-9F7E-482D-BD21-4804525435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0451DAC-BDB8-463B-B562-8626E148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249F803-B2D8-4814-9034-4960B184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BE0593A7-952C-4375-A545-BFDA64C12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18282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C82DCF7-0685-4AF2-A9B7-53B81121B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CD678A0-16A6-401D-B472-7F56602C5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A6A9348-CCA9-42FE-B39F-813B682AD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9518119-63CF-4A13-BE8D-473207A5E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04D5184C-E0F2-43B1-A695-6DD02F0B8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7759285A-FCC4-48C2-8414-79B8D1CC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2365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9660DD26-8FC9-4BE6-BC75-E357CD197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B3E6F03-5BE4-4D0B-97F7-FDC3BC968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C158973-2646-4AA1-BBFB-8A004E3DC1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C98A1-6DE2-466C-9678-FC86CE55E695}" type="datetimeFigureOut">
              <a:rPr lang="nb-NO" smtClean="0"/>
              <a:t>09.01.2020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D562641-606D-4AC6-BD2D-BEF89FF32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4F66F1F-2D68-469C-9E15-D65C79036F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27571-437F-479E-8F45-8CA7331E3E8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9226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8F051E-3F12-48C0-9365-3EF2B4A09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Ikke bare honnørpoeng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15CD3FE-852B-4655-B4D9-66C9E8FDB1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Nye måter å vurdere hender på</a:t>
            </a:r>
          </a:p>
          <a:p>
            <a:r>
              <a:rPr lang="nb-NO" dirty="0"/>
              <a:t>Av</a:t>
            </a:r>
          </a:p>
          <a:p>
            <a:r>
              <a:rPr lang="nb-NO" dirty="0"/>
              <a:t>Sverre Johnsen</a:t>
            </a:r>
          </a:p>
        </p:txBody>
      </p:sp>
    </p:spTree>
    <p:extLst>
      <p:ext uri="{BB962C8B-B14F-4D97-AF65-F5344CB8AC3E}">
        <p14:creationId xmlns:p14="http://schemas.microsoft.com/office/powerpoint/2010/main" val="3238840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E1B7A25-9E00-4EF4-AFAC-63D742535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 alternativer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CF7302A-58B5-4112-97D7-7FCE4A942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Åpning med 1♣ og svar 1♠ gir jo mest fleksibilitet. Men singlevisning eller fravær av dette kan hjelpe oss i andre         meldingsforløp.</a:t>
            </a:r>
          </a:p>
          <a:p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1♣ - 1</a:t>
            </a:r>
            <a:r>
              <a:rPr lang="nb-NO" sz="1600" dirty="0">
                <a:latin typeface="Book Antiqua" panose="02040602050305030304" pitchFamily="18" charset="0"/>
                <a:cs typeface="Times New Roman" panose="02020603050405020304" pitchFamily="18" charset="0"/>
              </a:rPr>
              <a:t>♥</a:t>
            </a:r>
          </a:p>
          <a:p>
            <a:pPr marL="0" indent="0">
              <a:buNone/>
            </a:pPr>
            <a:r>
              <a:rPr lang="nb-NO" sz="1600" dirty="0">
                <a:latin typeface="Book Antiqua" panose="02040602050305030304" pitchFamily="18" charset="0"/>
                <a:cs typeface="Times New Roman" panose="02020603050405020304" pitchFamily="18" charset="0"/>
              </a:rPr>
              <a:t>     3♥           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benekter</a:t>
            </a:r>
            <a:r>
              <a:rPr lang="nb-NO" sz="1600" dirty="0">
                <a:latin typeface="Book Antiqua" panose="02040602050305030304" pitchFamily="18" charset="0"/>
                <a:cs typeface="Times New Roman" panose="02020603050405020304" pitchFamily="18" charset="0"/>
              </a:rPr>
              <a:t> single ruter, vi vet at honnører fungerer. </a:t>
            </a:r>
          </a:p>
          <a:p>
            <a:pPr marL="0" indent="0">
              <a:buNone/>
            </a:pPr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Book Antiqua" panose="02040602050305030304" pitchFamily="18" charset="0"/>
                <a:cs typeface="Times New Roman" panose="02020603050405020304" pitchFamily="18" charset="0"/>
              </a:rPr>
              <a:t>     1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- 1♠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3♠	  benekter single hjerter</a:t>
            </a:r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Book Antiqua" panose="0204060205030503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endParaRPr lang="nb-NO" sz="1600" dirty="0">
              <a:latin typeface="Book Antiqua" panose="02040602050305030304" pitchFamily="18" charset="0"/>
              <a:cs typeface="Times New Roman" panose="02020603050405020304" pitchFamily="18" charset="0"/>
            </a:endParaRPr>
          </a:p>
          <a:p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278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71290F-D2E3-4EFA-9798-B052AA754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Når begge har tilpasning – Loven om totalstikk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27F505D-C8CE-40DE-9AA0-B83614C74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Når begge sider melder kan det ofte være vanskelig å avgjøre hvor høyt vi skal gå. Et nyttig hjelpemiddel kan være Larry Cohens lov om totalstikk: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Summen av de to sidenes trumftilpasning er den samme som summen av de stikkene de kan ta i respektive kontrakter.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Eks :   Vi vet at vi har 9 trumf til sammen og kan regne med at motparten bare har 8. Vi har spar og de har hjerter. Melder de 3 hjerter, skal vi melde 3 spar. Har de 9 stikk i hjerter, får vi 8 i spar og omvendt.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 vi 10 trumf til sammen og de andre også 10 trumf, kan vi trygt melde på 4-trinnet Om ikke  vi vinner 10 stikk, står det 11 stikk hos motparten.</a:t>
            </a:r>
          </a:p>
        </p:txBody>
      </p:sp>
    </p:spTree>
    <p:extLst>
      <p:ext uri="{BB962C8B-B14F-4D97-AF65-F5344CB8AC3E}">
        <p14:creationId xmlns:p14="http://schemas.microsoft.com/office/powerpoint/2010/main" val="797898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3EEB8FE-B4DE-44A0-A6C8-FE2CC26F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Loven videre…….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88D5BA8-46D8-414A-8FCF-0B569C9CF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Konsekvenser: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Utenfor sonen: Med 9 trumf til sammen er vi på 3-trinnet så fort som mulig.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Med 10 trumf til sammen er vi på 4-trinnet så fort som mulig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263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1EC2C5-935B-410A-A7D3-E3BBCF9A8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Spilleksempel</a:t>
            </a:r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Både tapertelling og lov om totalstikk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F014744-2A16-4F0C-A8E5-D8D3A17F7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nb-NO" dirty="0"/>
              <a:t>27    				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</a:t>
            </a:r>
            <a:r>
              <a:rPr lang="nb-NO" dirty="0"/>
              <a:t>107                  </a:t>
            </a:r>
          </a:p>
          <a:p>
            <a:pPr marL="0" indent="0">
              <a:buNone/>
            </a:pPr>
            <a:r>
              <a:rPr lang="nb-NO" dirty="0"/>
              <a:t>           			       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</a:t>
            </a:r>
            <a:r>
              <a:rPr lang="nb-NO" dirty="0"/>
              <a:t>KQ7</a:t>
            </a:r>
          </a:p>
          <a:p>
            <a:pPr marL="0" indent="0">
              <a:buNone/>
            </a:pPr>
            <a:r>
              <a:rPr lang="nb-NO" dirty="0"/>
              <a:t>       				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nb-NO" dirty="0"/>
              <a:t> Q764</a:t>
            </a:r>
          </a:p>
          <a:p>
            <a:pPr marL="0" indent="0">
              <a:buNone/>
            </a:pPr>
            <a:r>
              <a:rPr lang="nb-NO" dirty="0"/>
              <a:t>       				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</a:t>
            </a:r>
            <a:r>
              <a:rPr lang="nb-NO" dirty="0"/>
              <a:t> 9653</a:t>
            </a:r>
          </a:p>
          <a:p>
            <a:endParaRPr lang="nb-NO" dirty="0"/>
          </a:p>
          <a:p>
            <a:pPr marL="3200400" lvl="7" indent="0">
              <a:buNone/>
            </a:pPr>
            <a:r>
              <a:rPr lang="nb-NO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</a:t>
            </a:r>
            <a:r>
              <a:rPr lang="nb-NO" sz="2900" dirty="0"/>
              <a:t>AKJ64 </a:t>
            </a:r>
            <a:r>
              <a:rPr lang="nb-NO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♠</a:t>
            </a:r>
            <a:r>
              <a:rPr lang="nb-NO" sz="2900" dirty="0"/>
              <a:t> 98532</a:t>
            </a:r>
          </a:p>
          <a:p>
            <a:pPr marL="0" indent="0">
              <a:buNone/>
            </a:pP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♥ </a:t>
            </a:r>
            <a:r>
              <a:rPr lang="nb-NO" dirty="0"/>
              <a:t>1063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</a:t>
            </a:r>
            <a:r>
              <a:rPr lang="nb-NO" dirty="0"/>
              <a:t> 85</a:t>
            </a:r>
          </a:p>
          <a:p>
            <a:pPr marL="0" indent="0">
              <a:buNone/>
            </a:pP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♦ </a:t>
            </a:r>
            <a:r>
              <a:rPr lang="nb-NO" dirty="0"/>
              <a:t>109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nb-NO" dirty="0"/>
              <a:t>52</a:t>
            </a:r>
          </a:p>
          <a:p>
            <a:pPr marL="0" indent="0">
              <a:buNone/>
            </a:pP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♣ </a:t>
            </a:r>
            <a:r>
              <a:rPr lang="nb-NO" dirty="0"/>
              <a:t>J42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</a:t>
            </a:r>
            <a:r>
              <a:rPr lang="nb-NO" dirty="0"/>
              <a:t> AK108</a:t>
            </a:r>
          </a:p>
          <a:p>
            <a:pPr marL="0" indent="0">
              <a:buNone/>
            </a:pPr>
            <a:r>
              <a:rPr lang="nb-NO" dirty="0"/>
              <a:t>                                                      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</a:t>
            </a:r>
            <a:r>
              <a:rPr lang="nb-NO" dirty="0"/>
              <a:t>Q</a:t>
            </a:r>
          </a:p>
          <a:p>
            <a:pPr marL="0" indent="0">
              <a:buNone/>
            </a:pPr>
            <a:r>
              <a:rPr lang="nb-NO" dirty="0"/>
              <a:t>                                                      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</a:t>
            </a:r>
            <a:r>
              <a:rPr lang="nb-NO" dirty="0"/>
              <a:t>AJ942</a:t>
            </a:r>
          </a:p>
          <a:p>
            <a:pPr marL="0" indent="0">
              <a:buNone/>
            </a:pPr>
            <a:r>
              <a:rPr lang="nb-NO" dirty="0"/>
              <a:t>                                                      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r>
              <a:rPr lang="nb-NO" dirty="0"/>
              <a:t> AKJ83</a:t>
            </a:r>
          </a:p>
          <a:p>
            <a:pPr marL="0" indent="0">
              <a:buNone/>
            </a:pPr>
            <a:r>
              <a:rPr lang="nb-NO" dirty="0"/>
              <a:t>                                                              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</a:t>
            </a:r>
            <a:r>
              <a:rPr lang="nb-NO" dirty="0"/>
              <a:t>Q7 </a:t>
            </a:r>
          </a:p>
        </p:txBody>
      </p:sp>
    </p:spTree>
    <p:extLst>
      <p:ext uri="{BB962C8B-B14F-4D97-AF65-F5344CB8AC3E}">
        <p14:creationId xmlns:p14="http://schemas.microsoft.com/office/powerpoint/2010/main" val="2049728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33688E8-B8D5-402E-AAB9-15E168117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err="1"/>
              <a:t>Spilleksempel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94318A3-FEBD-4AA7-B8FA-31551FC918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kstSylinder 3">
            <a:extLst>
              <a:ext uri="{FF2B5EF4-FFF2-40B4-BE49-F238E27FC236}">
                <a16:creationId xmlns:a16="http://schemas.microsoft.com/office/drawing/2014/main" id="{C89B6CB2-A8AF-4B9A-AB3F-53328129E5D7}"/>
              </a:ext>
            </a:extLst>
          </p:cNvPr>
          <p:cNvSpPr txBox="1"/>
          <p:nvPr/>
        </p:nvSpPr>
        <p:spPr>
          <a:xfrm>
            <a:off x="5638800" y="297462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597CBA89-C913-4DDC-8790-B82D408188BB}"/>
              </a:ext>
            </a:extLst>
          </p:cNvPr>
          <p:cNvSpPr txBox="1"/>
          <p:nvPr/>
        </p:nvSpPr>
        <p:spPr>
          <a:xfrm>
            <a:off x="5638800" y="297462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0B76A0C7-709F-4BB8-BC40-223AFE062576}"/>
              </a:ext>
            </a:extLst>
          </p:cNvPr>
          <p:cNvSpPr txBox="1"/>
          <p:nvPr/>
        </p:nvSpPr>
        <p:spPr>
          <a:xfrm>
            <a:off x="1941688" y="2590042"/>
            <a:ext cx="13320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K Q 6 5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6 5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J 7 5 3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♣A 8</a:t>
            </a:r>
            <a:endParaRPr lang="nb-NO" dirty="0"/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39904E10-C535-4245-B2A9-341BD6988752}"/>
              </a:ext>
            </a:extLst>
          </p:cNvPr>
          <p:cNvSpPr txBox="1"/>
          <p:nvPr/>
        </p:nvSpPr>
        <p:spPr>
          <a:xfrm>
            <a:off x="5638800" y="297462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314FB96A-899F-460A-A69B-862D34FDD8B4}"/>
              </a:ext>
            </a:extLst>
          </p:cNvPr>
          <p:cNvSpPr txBox="1"/>
          <p:nvPr/>
        </p:nvSpPr>
        <p:spPr>
          <a:xfrm>
            <a:off x="5638799" y="2590042"/>
            <a:ext cx="13320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J 9 8 7 3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10 6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A 8</a:t>
            </a:r>
          </a:p>
          <a:p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K J 10 7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04077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117A6A-C1C8-4086-94A2-7C3163BD3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B5453E6-043D-4769-BCC8-23AF43575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To redskap for hender med tilpasning.</a:t>
            </a:r>
          </a:p>
          <a:p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 Losing Trick Count – tapertelling.</a:t>
            </a:r>
          </a:p>
          <a:p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Loven om totalstikk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60663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3AD0E5-BC4F-4B44-A32C-2D2888370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teller vi tapere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2D1B04C-5AD0-4C8A-9162-93E71C80F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18" y="179873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Grunnregel:  Vi teller kort i farger som ikke er ess, konge eller dame. 4. 5. 6. kort osv. telles ikke.</a:t>
            </a: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Hånden inneholder 9 tapere			      Her har vi 8 tapere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balansert minimumsåpning inneholder som regel 7 tapere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enkelt høyning har som regel 8,5 </a:t>
            </a:r>
            <a:r>
              <a:rPr lang="nb-NO" sz="1400">
                <a:latin typeface="Times New Roman" panose="02020603050405020304" pitchFamily="18" charset="0"/>
                <a:cs typeface="Times New Roman" panose="02020603050405020304" pitchFamily="18" charset="0"/>
              </a:rPr>
              <a:t>– 10 </a:t>
            </a: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tapere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invitthånd har ca. 8 tapere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18-regelen: Vi summerer tapere på de to hendene og trekker dette fra 18. Dermed får vi svaret på hvor høyt vi kan spille</a:t>
            </a:r>
          </a:p>
          <a:p>
            <a:endParaRPr lang="nb-NO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4E9831C-CEE9-456E-A7A1-F447458BF843}"/>
              </a:ext>
            </a:extLst>
          </p:cNvPr>
          <p:cNvSpPr txBox="1"/>
          <p:nvPr/>
        </p:nvSpPr>
        <p:spPr>
          <a:xfrm>
            <a:off x="6230471" y="3244334"/>
            <a:ext cx="421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/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6503A5F9-5F1A-4F36-B1FA-16DDF238F54D}"/>
              </a:ext>
            </a:extLst>
          </p:cNvPr>
          <p:cNvSpPr txBox="1"/>
          <p:nvPr/>
        </p:nvSpPr>
        <p:spPr>
          <a:xfrm>
            <a:off x="1272035" y="2925614"/>
            <a:ext cx="1793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Q 5 4 3</a:t>
            </a:r>
          </a:p>
          <a:p>
            <a:r>
              <a:rPr lang="nb-NO" dirty="0"/>
              <a:t>♥ K 7 4</a:t>
            </a:r>
          </a:p>
          <a:p>
            <a:r>
              <a:rPr lang="nb-NO" dirty="0"/>
              <a:t>♦ A 8 6</a:t>
            </a:r>
          </a:p>
          <a:p>
            <a:r>
              <a:rPr lang="nb-NO" dirty="0"/>
              <a:t>♣ J 8 4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47D2956F-0468-496E-A0B0-84BEA0DFC2EA}"/>
              </a:ext>
            </a:extLst>
          </p:cNvPr>
          <p:cNvSpPr txBox="1"/>
          <p:nvPr/>
        </p:nvSpPr>
        <p:spPr>
          <a:xfrm>
            <a:off x="5638800" y="2971800"/>
            <a:ext cx="13447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♠ Q 5 4 3</a:t>
            </a:r>
          </a:p>
          <a:p>
            <a:r>
              <a:rPr lang="nb-NO"/>
              <a:t>♥ K 7 </a:t>
            </a:r>
          </a:p>
          <a:p>
            <a:r>
              <a:rPr lang="nb-NO"/>
              <a:t>♦ A 8 6 </a:t>
            </a:r>
          </a:p>
          <a:p>
            <a:r>
              <a:rPr lang="nb-NO"/>
              <a:t>♣ J 8 4 2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92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4D9233C-D8F5-419E-BEDA-6FDCB0B70C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912" y="1843913"/>
            <a:ext cx="10515600" cy="4351338"/>
          </a:xfrm>
        </p:spPr>
        <p:txBody>
          <a:bodyPr/>
          <a:lstStyle/>
          <a:p>
            <a:r>
              <a:rPr lang="nb-NO" dirty="0"/>
              <a:t>Makker åpner med 1</a:t>
            </a:r>
            <a:r>
              <a:rPr lang="nb-NO" dirty="0">
                <a:latin typeface="Book Antiqua" panose="02040602050305030304" pitchFamily="18" charset="0"/>
              </a:rPr>
              <a:t>♠. Hvordan vurderer vi så disse hendene</a:t>
            </a:r>
          </a:p>
          <a:p>
            <a:endParaRPr lang="nb-NO" dirty="0">
              <a:latin typeface="Book Antiqua" panose="02040602050305030304" pitchFamily="18" charset="0"/>
            </a:endParaRPr>
          </a:p>
          <a:p>
            <a:endParaRPr lang="nb-NO" dirty="0">
              <a:latin typeface="Book Antiqua" panose="02040602050305030304" pitchFamily="18" charset="0"/>
            </a:endParaRPr>
          </a:p>
          <a:p>
            <a:endParaRPr lang="nb-NO" dirty="0">
              <a:latin typeface="Book Antiqua" panose="02040602050305030304" pitchFamily="18" charset="0"/>
            </a:endParaRPr>
          </a:p>
          <a:p>
            <a:endParaRPr lang="nb-NO" dirty="0">
              <a:latin typeface="Book Antiqua" panose="02040602050305030304" pitchFamily="18" charset="0"/>
            </a:endParaRP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spar		      </a:t>
            </a:r>
          </a:p>
          <a:p>
            <a:endParaRPr lang="nb-NO" dirty="0">
              <a:latin typeface="Book Antiqua" panose="02040602050305030304" pitchFamily="18" charset="0"/>
            </a:endParaRPr>
          </a:p>
          <a:p>
            <a:endParaRPr lang="nb-NO" dirty="0">
              <a:latin typeface="Book Antiqua" panose="02040602050305030304" pitchFamily="18" charset="0"/>
            </a:endParaRP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EB9AE11D-E1CE-4580-9ED3-717F3C048F49}"/>
              </a:ext>
            </a:extLst>
          </p:cNvPr>
          <p:cNvSpPr txBox="1"/>
          <p:nvPr/>
        </p:nvSpPr>
        <p:spPr>
          <a:xfrm>
            <a:off x="819912" y="2938563"/>
            <a:ext cx="1438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Q 5 4 </a:t>
            </a:r>
          </a:p>
          <a:p>
            <a:r>
              <a:rPr lang="nb-NO" dirty="0"/>
              <a:t>♥ K 7 4 3</a:t>
            </a:r>
          </a:p>
          <a:p>
            <a:r>
              <a:rPr lang="nb-NO" dirty="0"/>
              <a:t>♦ A 8 6</a:t>
            </a:r>
          </a:p>
          <a:p>
            <a:r>
              <a:rPr lang="nb-NO" dirty="0"/>
              <a:t>♣ J 8 4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40BE604-C3D7-4B27-A9F7-B9D3115C4D97}"/>
              </a:ext>
            </a:extLst>
          </p:cNvPr>
          <p:cNvSpPr txBox="1"/>
          <p:nvPr/>
        </p:nvSpPr>
        <p:spPr>
          <a:xfrm>
            <a:off x="5786718" y="2828834"/>
            <a:ext cx="1367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Q 5 4 3</a:t>
            </a:r>
          </a:p>
          <a:p>
            <a:r>
              <a:rPr lang="nb-NO" dirty="0"/>
              <a:t>♥ K 7 </a:t>
            </a:r>
          </a:p>
          <a:p>
            <a:r>
              <a:rPr lang="nb-NO" dirty="0"/>
              <a:t>♦ A 8 </a:t>
            </a:r>
          </a:p>
          <a:p>
            <a:r>
              <a:rPr lang="nb-NO" dirty="0"/>
              <a:t>♣ J 8 4 3 2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932B4724-7159-49E2-999D-4D7B32148408}"/>
              </a:ext>
            </a:extLst>
          </p:cNvPr>
          <p:cNvSpPr txBox="1"/>
          <p:nvPr/>
        </p:nvSpPr>
        <p:spPr>
          <a:xfrm>
            <a:off x="3039034" y="2800965"/>
            <a:ext cx="1281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Q 5 4 3</a:t>
            </a:r>
          </a:p>
          <a:p>
            <a:r>
              <a:rPr lang="nb-NO" dirty="0"/>
              <a:t>♥ K 7 </a:t>
            </a:r>
          </a:p>
          <a:p>
            <a:r>
              <a:rPr lang="nb-NO" dirty="0"/>
              <a:t>♦ A 8 6 </a:t>
            </a:r>
          </a:p>
          <a:p>
            <a:r>
              <a:rPr lang="nb-NO" dirty="0"/>
              <a:t>♣ J 8 4 2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D4E50E30-D026-4CEE-9907-10B710C3C333}"/>
              </a:ext>
            </a:extLst>
          </p:cNvPr>
          <p:cNvSpPr txBox="1"/>
          <p:nvPr/>
        </p:nvSpPr>
        <p:spPr>
          <a:xfrm>
            <a:off x="3300984" y="4379976"/>
            <a:ext cx="6766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spar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309B3E41-117B-475B-AE81-0A55B620B02C}"/>
              </a:ext>
            </a:extLst>
          </p:cNvPr>
          <p:cNvSpPr txBox="1"/>
          <p:nvPr/>
        </p:nvSpPr>
        <p:spPr>
          <a:xfrm>
            <a:off x="6049817" y="4379976"/>
            <a:ext cx="8177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spar</a:t>
            </a:r>
          </a:p>
        </p:txBody>
      </p:sp>
    </p:spTree>
    <p:extLst>
      <p:ext uri="{BB962C8B-B14F-4D97-AF65-F5344CB8AC3E}">
        <p14:creationId xmlns:p14="http://schemas.microsoft.com/office/powerpoint/2010/main" val="101473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BC06CDE-DF15-4BB0-BE89-2FD50FCDA94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825625"/>
            <a:ext cx="963168" cy="125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Q 5 4 </a:t>
            </a:r>
          </a:p>
          <a:p>
            <a:pPr marL="0" indent="0">
              <a:buNone/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K 7 4 3</a:t>
            </a:r>
          </a:p>
          <a:p>
            <a:pPr marL="0" indent="0">
              <a:buNone/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A 8 6</a:t>
            </a:r>
          </a:p>
          <a:p>
            <a:pPr marL="0" indent="0">
              <a:buNone/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J 8 4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FADF4B3C-3E35-4C58-89CD-C640D5FE30DE}"/>
              </a:ext>
            </a:extLst>
          </p:cNvPr>
          <p:cNvSpPr txBox="1"/>
          <p:nvPr/>
        </p:nvSpPr>
        <p:spPr>
          <a:xfrm>
            <a:off x="3648456" y="1825625"/>
            <a:ext cx="859531" cy="13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Q 5 4 3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K 7 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A 8 6 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J 8 4 2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FFCEA41B-0B85-4845-977C-FB01AC77EDF9}"/>
              </a:ext>
            </a:extLst>
          </p:cNvPr>
          <p:cNvSpPr txBox="1"/>
          <p:nvPr/>
        </p:nvSpPr>
        <p:spPr>
          <a:xfrm>
            <a:off x="5952744" y="1898625"/>
            <a:ext cx="1362456" cy="13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Q 5 4 3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K 7 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A 8 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J 8 4 3 2</a:t>
            </a: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2633F78D-3773-44B8-A371-D15F78C52C2A}"/>
              </a:ext>
            </a:extLst>
          </p:cNvPr>
          <p:cNvSpPr txBox="1"/>
          <p:nvPr/>
        </p:nvSpPr>
        <p:spPr>
          <a:xfrm>
            <a:off x="1801368" y="585216"/>
            <a:ext cx="76718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fungerer så dette mot ulike åpningshender?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8EA12971-5F79-4BD8-821A-561854A03914}"/>
              </a:ext>
            </a:extLst>
          </p:cNvPr>
          <p:cNvSpPr txBox="1"/>
          <p:nvPr/>
        </p:nvSpPr>
        <p:spPr>
          <a:xfrm>
            <a:off x="932688" y="3980131"/>
            <a:ext cx="111556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K J 9 7 6</a:t>
            </a:r>
          </a:p>
          <a:p>
            <a:pPr>
              <a:lnSpc>
                <a:spcPct val="150000"/>
              </a:lnSpc>
            </a:pPr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A 7 6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7 5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Q 5</a:t>
            </a: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CCA32C4-FD84-4FBB-AC0C-01C8B5525F46}"/>
              </a:ext>
            </a:extLst>
          </p:cNvPr>
          <p:cNvSpPr txBox="1"/>
          <p:nvPr/>
        </p:nvSpPr>
        <p:spPr>
          <a:xfrm>
            <a:off x="3648456" y="4033991"/>
            <a:ext cx="1481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A K 9 7 6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A 9 6 2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10 7 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Q 5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6A40C06D-F48A-4B02-9F8E-9EFF7B0B553C}"/>
              </a:ext>
            </a:extLst>
          </p:cNvPr>
          <p:cNvSpPr txBox="1"/>
          <p:nvPr/>
        </p:nvSpPr>
        <p:spPr>
          <a:xfrm>
            <a:off x="5842553" y="4087853"/>
            <a:ext cx="158283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 A K 9 7 6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♥ A Q 6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 K 9 6 5</a:t>
            </a:r>
          </a:p>
          <a:p>
            <a:r>
              <a:rPr lang="nb-NO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♣ 10</a:t>
            </a:r>
          </a:p>
        </p:txBody>
      </p:sp>
    </p:spTree>
    <p:extLst>
      <p:ext uri="{BB962C8B-B14F-4D97-AF65-F5344CB8AC3E}">
        <p14:creationId xmlns:p14="http://schemas.microsoft.com/office/powerpoint/2010/main" val="13625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DCB46A6-7CF3-4F9C-84B4-09D485AE2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Justeringsfaktorer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EE9415F-09BA-4885-823F-4DAE551B4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Kombinasjoner med J10  - AJ10  KJ10   - trekke fra en halv taper</a:t>
            </a: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Trumfkontroll  ved 5-4 tilpasning  : </a:t>
            </a: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AKxxx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AQJxx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KQxx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f. eks   - en taper kan trekkes fra</a:t>
            </a: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Kjent 5-5 tilpasning med trumfhonnør</a:t>
            </a: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når makker har  meldt fargen – ikke lenger to tapere</a:t>
            </a: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Justering ved makkers singleton  -    xxx(xx) er bra -  </a:t>
            </a: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Kxx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  </a:t>
            </a:r>
            <a:r>
              <a:rPr lang="nb-NO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KQx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(x)  er ikke bra</a:t>
            </a: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arenR"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523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0D65B7-3658-4BFC-BB3B-060354877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b-NO" dirty="0"/>
              <a:t>Den viktige singletonen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D43A7AD-CE23-404B-9C95-B204D51AE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ser litt på noen 14-poengere:   Meldingsforløpet går 1♣ - 1♠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3C089421-49A6-45D7-B11E-53ABC4A446A5}"/>
              </a:ext>
            </a:extLst>
          </p:cNvPr>
          <p:cNvSpPr txBox="1"/>
          <p:nvPr/>
        </p:nvSpPr>
        <p:spPr>
          <a:xfrm>
            <a:off x="941295" y="2828835"/>
            <a:ext cx="1443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A 4 3</a:t>
            </a:r>
          </a:p>
          <a:p>
            <a:r>
              <a:rPr lang="nb-NO" dirty="0"/>
              <a:t>♦  J 4</a:t>
            </a:r>
          </a:p>
          <a:p>
            <a:r>
              <a:rPr lang="nb-NO" dirty="0"/>
              <a:t>♣ A Q 8 6 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BBFB4A7D-DF1E-4A81-9225-EF5BF13D5143}"/>
              </a:ext>
            </a:extLst>
          </p:cNvPr>
          <p:cNvSpPr txBox="1"/>
          <p:nvPr/>
        </p:nvSpPr>
        <p:spPr>
          <a:xfrm>
            <a:off x="3281082" y="2830602"/>
            <a:ext cx="1443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A 4</a:t>
            </a:r>
          </a:p>
          <a:p>
            <a:r>
              <a:rPr lang="nb-NO" dirty="0"/>
              <a:t>♦ J 4</a:t>
            </a:r>
          </a:p>
          <a:p>
            <a:r>
              <a:rPr lang="nb-NO" dirty="0"/>
              <a:t>♣ A Q 8 6 3</a:t>
            </a: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FF3E4BB8-376B-4A7F-BC3F-2F51F08B66B2}"/>
              </a:ext>
            </a:extLst>
          </p:cNvPr>
          <p:cNvSpPr txBox="1"/>
          <p:nvPr/>
        </p:nvSpPr>
        <p:spPr>
          <a:xfrm>
            <a:off x="5638799" y="2830602"/>
            <a:ext cx="1443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105 4</a:t>
            </a:r>
          </a:p>
          <a:p>
            <a:r>
              <a:rPr lang="nb-NO" dirty="0"/>
              <a:t>♥ 3</a:t>
            </a:r>
          </a:p>
          <a:p>
            <a:r>
              <a:rPr lang="nb-NO" dirty="0"/>
              <a:t>♦ A J 4</a:t>
            </a:r>
          </a:p>
          <a:p>
            <a:r>
              <a:rPr lang="nb-NO" dirty="0"/>
              <a:t>♣ A Q 8 6 3</a:t>
            </a:r>
          </a:p>
        </p:txBody>
      </p:sp>
      <p:sp>
        <p:nvSpPr>
          <p:cNvPr id="13" name="TekstSylinder 12">
            <a:extLst>
              <a:ext uri="{FF2B5EF4-FFF2-40B4-BE49-F238E27FC236}">
                <a16:creationId xmlns:a16="http://schemas.microsoft.com/office/drawing/2014/main" id="{92BFC810-75A0-4B47-9312-C704C66879E0}"/>
              </a:ext>
            </a:extLst>
          </p:cNvPr>
          <p:cNvSpPr txBox="1"/>
          <p:nvPr/>
        </p:nvSpPr>
        <p:spPr>
          <a:xfrm>
            <a:off x="7548281" y="2830602"/>
            <a:ext cx="1443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A J 3</a:t>
            </a:r>
          </a:p>
          <a:p>
            <a:r>
              <a:rPr lang="nb-NO" dirty="0"/>
              <a:t>♦ 7 </a:t>
            </a:r>
          </a:p>
          <a:p>
            <a:r>
              <a:rPr lang="nb-NO" dirty="0"/>
              <a:t>♣ A Q 8 6 3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CAEFCE9E-703F-40CF-B2B5-E6EDF74FF3EB}"/>
              </a:ext>
            </a:extLst>
          </p:cNvPr>
          <p:cNvSpPr txBox="1"/>
          <p:nvPr/>
        </p:nvSpPr>
        <p:spPr>
          <a:xfrm>
            <a:off x="1183341" y="4867835"/>
            <a:ext cx="582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2 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</a:t>
            </a:r>
            <a:endParaRPr lang="nb-NO" dirty="0"/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0CC3EDEB-5379-4C4E-97CA-09C3C92E7026}"/>
              </a:ext>
            </a:extLst>
          </p:cNvPr>
          <p:cNvSpPr txBox="1"/>
          <p:nvPr/>
        </p:nvSpPr>
        <p:spPr>
          <a:xfrm>
            <a:off x="3702424" y="4957482"/>
            <a:ext cx="582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3 </a:t>
            </a: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♠</a:t>
            </a:r>
            <a:endParaRPr lang="nb-NO" sz="1600" dirty="0"/>
          </a:p>
        </p:txBody>
      </p:sp>
      <p:sp>
        <p:nvSpPr>
          <p:cNvPr id="19" name="TekstSylinder 18">
            <a:extLst>
              <a:ext uri="{FF2B5EF4-FFF2-40B4-BE49-F238E27FC236}">
                <a16:creationId xmlns:a16="http://schemas.microsoft.com/office/drawing/2014/main" id="{CE28E5DF-AEE7-462B-9CA7-06B891000481}"/>
              </a:ext>
            </a:extLst>
          </p:cNvPr>
          <p:cNvSpPr txBox="1"/>
          <p:nvPr/>
        </p:nvSpPr>
        <p:spPr>
          <a:xfrm>
            <a:off x="5880847" y="4867834"/>
            <a:ext cx="7530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/>
              <a:t>3 </a:t>
            </a:r>
            <a:r>
              <a:rPr lang="nb-NO" sz="1600" dirty="0">
                <a:latin typeface="Book Antiqua" panose="02040602050305030304" pitchFamily="18" charset="0"/>
              </a:rPr>
              <a:t>♥</a:t>
            </a:r>
            <a:endParaRPr lang="nb-NO" sz="1600" dirty="0"/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ACD7354C-CA6D-477D-BDA5-8E23B8AB59F7}"/>
              </a:ext>
            </a:extLst>
          </p:cNvPr>
          <p:cNvSpPr txBox="1"/>
          <p:nvPr/>
        </p:nvSpPr>
        <p:spPr>
          <a:xfrm>
            <a:off x="7664824" y="4491318"/>
            <a:ext cx="582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3</a:t>
            </a: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84443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F231CF-F895-4983-A7F5-F62C741AF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 viktige singletonen forts.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6761239-E7AB-4F5B-B979-55E6F10A3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059" y="1825625"/>
            <a:ext cx="1086074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 svarhånd har vi nå: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♠   A 7 6 4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♥   K 6  5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♦    J  6  4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♣  J 8 7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fungerer denne mot de hendene vi så på i sted?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600" dirty="0"/>
              <a:t>♠ K 10 5 4                 </a:t>
            </a:r>
          </a:p>
          <a:p>
            <a:r>
              <a:rPr lang="nb-NO" sz="1600" dirty="0"/>
              <a:t>♥ A 4 3</a:t>
            </a:r>
          </a:p>
          <a:p>
            <a:r>
              <a:rPr lang="nb-NO" sz="1600" dirty="0"/>
              <a:t>♦ J 4</a:t>
            </a:r>
          </a:p>
          <a:p>
            <a:r>
              <a:rPr lang="nb-NO" sz="1600" dirty="0"/>
              <a:t>♣ A Q 8 6</a:t>
            </a: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79719EB-0816-4D4E-BE54-00471EFF7750}"/>
              </a:ext>
            </a:extLst>
          </p:cNvPr>
          <p:cNvSpPr txBox="1"/>
          <p:nvPr/>
        </p:nvSpPr>
        <p:spPr>
          <a:xfrm>
            <a:off x="2877671" y="4338918"/>
            <a:ext cx="14253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A 4</a:t>
            </a:r>
          </a:p>
          <a:p>
            <a:r>
              <a:rPr lang="nb-NO" dirty="0"/>
              <a:t>♦ j 4</a:t>
            </a:r>
          </a:p>
          <a:p>
            <a:r>
              <a:rPr lang="nb-NO" dirty="0"/>
              <a:t>♣ A Q 8 6 3</a:t>
            </a: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2082C8FD-9067-40EF-8A84-5C5E65F9FFAB}"/>
              </a:ext>
            </a:extLst>
          </p:cNvPr>
          <p:cNvSpPr txBox="1"/>
          <p:nvPr/>
        </p:nvSpPr>
        <p:spPr>
          <a:xfrm>
            <a:off x="4715436" y="4267200"/>
            <a:ext cx="14971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3</a:t>
            </a:r>
          </a:p>
          <a:p>
            <a:r>
              <a:rPr lang="nb-NO" dirty="0"/>
              <a:t>♦ A J 4</a:t>
            </a:r>
          </a:p>
          <a:p>
            <a:r>
              <a:rPr lang="nb-NO" dirty="0"/>
              <a:t>♣ A Q 8 6 3</a:t>
            </a:r>
          </a:p>
        </p:txBody>
      </p:sp>
      <p:sp>
        <p:nvSpPr>
          <p:cNvPr id="15" name="TekstSylinder 14">
            <a:extLst>
              <a:ext uri="{FF2B5EF4-FFF2-40B4-BE49-F238E27FC236}">
                <a16:creationId xmlns:a16="http://schemas.microsoft.com/office/drawing/2014/main" id="{9BC50825-FCBA-4B96-9E73-8C66C68E70CC}"/>
              </a:ext>
            </a:extLst>
          </p:cNvPr>
          <p:cNvSpPr txBox="1"/>
          <p:nvPr/>
        </p:nvSpPr>
        <p:spPr>
          <a:xfrm rot="10800000" flipH="1" flipV="1">
            <a:off x="7115736" y="4285130"/>
            <a:ext cx="14253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♠ K 10 5 4</a:t>
            </a:r>
          </a:p>
          <a:p>
            <a:r>
              <a:rPr lang="nb-NO" dirty="0"/>
              <a:t>♥ A J 3</a:t>
            </a:r>
          </a:p>
          <a:p>
            <a:r>
              <a:rPr lang="nb-NO" dirty="0"/>
              <a:t>♦ 7 </a:t>
            </a:r>
          </a:p>
          <a:p>
            <a:r>
              <a:rPr lang="nb-NO" dirty="0"/>
              <a:t>♣ A Q 8 6 3</a:t>
            </a:r>
          </a:p>
        </p:txBody>
      </p:sp>
    </p:spTree>
    <p:extLst>
      <p:ext uri="{BB962C8B-B14F-4D97-AF65-F5344CB8AC3E}">
        <p14:creationId xmlns:p14="http://schemas.microsoft.com/office/powerpoint/2010/main" val="26165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9FEB39B-1898-491D-96F6-6A175FBA1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Den viktige singletonen forts.</a:t>
            </a:r>
          </a:p>
        </p:txBody>
      </p:sp>
      <p:sp>
        <p:nvSpPr>
          <p:cNvPr id="4" name="Plassholder for innhold 2">
            <a:extLst>
              <a:ext uri="{FF2B5EF4-FFF2-40B4-BE49-F238E27FC236}">
                <a16:creationId xmlns:a16="http://schemas.microsoft.com/office/drawing/2014/main" id="{DA11C3F5-E17E-4870-9C2C-868180422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 litt sterkere svarhånd: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♠   A 7 6 4 2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♥   K 6  5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♦    J  6  4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♣  J 8 </a:t>
            </a:r>
          </a:p>
          <a:p>
            <a:pPr marL="0" indent="0">
              <a:buNone/>
            </a:pPr>
            <a:r>
              <a:rPr lang="nb-N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Hvordan fungerer denne mot de hendene vi så på i sted?</a:t>
            </a: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b-NO" sz="1600" dirty="0"/>
              <a:t>♠ K J 5 4                 </a:t>
            </a:r>
          </a:p>
          <a:p>
            <a:r>
              <a:rPr lang="nb-NO" sz="1600" dirty="0"/>
              <a:t>♥ A 4 3</a:t>
            </a:r>
          </a:p>
          <a:p>
            <a:r>
              <a:rPr lang="nb-NO" sz="1600" dirty="0"/>
              <a:t>♦ 7 4</a:t>
            </a:r>
          </a:p>
          <a:p>
            <a:r>
              <a:rPr lang="nb-NO" sz="1600" dirty="0"/>
              <a:t>♣ A Q 8 6</a:t>
            </a: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kstSylinder 6">
            <a:extLst>
              <a:ext uri="{FF2B5EF4-FFF2-40B4-BE49-F238E27FC236}">
                <a16:creationId xmlns:a16="http://schemas.microsoft.com/office/drawing/2014/main" id="{CEAD628C-6ACB-4381-BD3E-2F8D04BB4390}"/>
              </a:ext>
            </a:extLst>
          </p:cNvPr>
          <p:cNvSpPr txBox="1"/>
          <p:nvPr/>
        </p:nvSpPr>
        <p:spPr>
          <a:xfrm>
            <a:off x="2563907" y="4338918"/>
            <a:ext cx="15329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/>
              <a:t>♠ K J 5 4</a:t>
            </a:r>
          </a:p>
          <a:p>
            <a:r>
              <a:rPr lang="nb-NO"/>
              <a:t>♥ A 4</a:t>
            </a:r>
          </a:p>
          <a:p>
            <a:r>
              <a:rPr lang="nb-NO"/>
              <a:t>♦ 7 4</a:t>
            </a:r>
          </a:p>
          <a:p>
            <a:r>
              <a:rPr lang="nb-NO"/>
              <a:t>♣ A Q 8 6 3</a:t>
            </a:r>
            <a:endParaRPr lang="nb-NO"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E66DFE6F-0A9B-4505-B923-CE39C15ABA47}"/>
              </a:ext>
            </a:extLst>
          </p:cNvPr>
          <p:cNvSpPr txBox="1"/>
          <p:nvPr/>
        </p:nvSpPr>
        <p:spPr>
          <a:xfrm rot="10800000" flipV="1">
            <a:off x="4867832" y="4338917"/>
            <a:ext cx="14074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dirty="0">
                <a:solidFill>
                  <a:prstClr val="black"/>
                </a:solidFill>
              </a:rPr>
              <a:t>♠ K J 5 4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♥ 3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♦ A 7 4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♣ A Q 8 6 3</a:t>
            </a:r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3A0B7BD9-EDF5-4FE1-9D20-046DE5C5A2F6}"/>
              </a:ext>
            </a:extLst>
          </p:cNvPr>
          <p:cNvSpPr txBox="1"/>
          <p:nvPr/>
        </p:nvSpPr>
        <p:spPr>
          <a:xfrm>
            <a:off x="6651812" y="4338916"/>
            <a:ext cx="14433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nb-NO" dirty="0">
                <a:solidFill>
                  <a:prstClr val="black"/>
                </a:solidFill>
              </a:rPr>
              <a:t>♠ K J 5 4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♥ A 4 3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♦ 7 </a:t>
            </a:r>
          </a:p>
          <a:p>
            <a:pPr lvl="0"/>
            <a:r>
              <a:rPr lang="nb-NO" dirty="0">
                <a:solidFill>
                  <a:prstClr val="black"/>
                </a:solidFill>
              </a:rPr>
              <a:t>♣ A Q 8 6 3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881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1086</Words>
  <Application>Microsoft Office PowerPoint</Application>
  <PresentationFormat>Widescreen</PresentationFormat>
  <Paragraphs>207</Paragraphs>
  <Slides>14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20" baseType="lpstr">
      <vt:lpstr>Arial</vt:lpstr>
      <vt:lpstr>Book Antiqua</vt:lpstr>
      <vt:lpstr>Calibri</vt:lpstr>
      <vt:lpstr>Calibri Light</vt:lpstr>
      <vt:lpstr>Times New Roman</vt:lpstr>
      <vt:lpstr>Office-tema</vt:lpstr>
      <vt:lpstr>Ikke bare honnørpoeng</vt:lpstr>
      <vt:lpstr>PowerPoint-presentasjon</vt:lpstr>
      <vt:lpstr>Hvordan teller vi tapere</vt:lpstr>
      <vt:lpstr>PowerPoint-presentasjon</vt:lpstr>
      <vt:lpstr>PowerPoint-presentasjon</vt:lpstr>
      <vt:lpstr>Justeringsfaktorer</vt:lpstr>
      <vt:lpstr>Den viktige singletonen</vt:lpstr>
      <vt:lpstr>Den viktige singletonen forts.</vt:lpstr>
      <vt:lpstr>Den viktige singletonen forts.</vt:lpstr>
      <vt:lpstr>Andre alternativer</vt:lpstr>
      <vt:lpstr>Når begge har tilpasning – Loven om totalstikk</vt:lpstr>
      <vt:lpstr>Loven videre…….</vt:lpstr>
      <vt:lpstr>Spilleksempel:  Både tapertelling og lov om totalstikk</vt:lpstr>
      <vt:lpstr>Spilleksempel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Ikke bare honnørpoeng</dc:title>
  <dc:creator>Sverre Johnsen</dc:creator>
  <cp:lastModifiedBy>Sverre Johnsen</cp:lastModifiedBy>
  <cp:revision>32</cp:revision>
  <dcterms:created xsi:type="dcterms:W3CDTF">2019-12-07T15:53:02Z</dcterms:created>
  <dcterms:modified xsi:type="dcterms:W3CDTF">2020-01-09T08:07:46Z</dcterms:modified>
</cp:coreProperties>
</file>