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49153" autoAdjust="0"/>
  </p:normalViewPr>
  <p:slideViewPr>
    <p:cSldViewPr>
      <p:cViewPr>
        <p:scale>
          <a:sx n="56" d="100"/>
          <a:sy n="56" d="100"/>
        </p:scale>
        <p:origin x="-86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05CFB-67F8-43FF-865F-836C49F20D3C}" type="datetimeFigureOut">
              <a:rPr lang="nb-NO" smtClean="0"/>
              <a:t>27.10.2013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E71413-D459-4E1A-95C9-25690F18F5F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1974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71413-D459-4E1A-95C9-25690F18F5FE}" type="slidenum">
              <a:rPr lang="nb-NO" smtClean="0"/>
              <a:t>1</a:t>
            </a:fld>
            <a:endParaRPr lang="nb-NO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71413-D459-4E1A-95C9-25690F18F5FE}" type="slidenum">
              <a:rPr lang="nb-NO" smtClean="0"/>
              <a:t>10</a:t>
            </a:fld>
            <a:endParaRPr lang="nb-NO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71413-D459-4E1A-95C9-25690F18F5FE}" type="slidenum">
              <a:rPr lang="nb-NO" smtClean="0"/>
              <a:t>11</a:t>
            </a:fld>
            <a:endParaRPr lang="nb-NO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71413-D459-4E1A-95C9-25690F18F5FE}" type="slidenum">
              <a:rPr lang="nb-NO" smtClean="0"/>
              <a:t>12</a:t>
            </a:fld>
            <a:endParaRPr lang="nb-N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71413-D459-4E1A-95C9-25690F18F5FE}" type="slidenum">
              <a:rPr lang="nb-NO" smtClean="0"/>
              <a:t>2</a:t>
            </a:fld>
            <a:endParaRPr lang="nb-N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71413-D459-4E1A-95C9-25690F18F5FE}" type="slidenum">
              <a:rPr lang="nb-NO" smtClean="0"/>
              <a:t>3</a:t>
            </a:fld>
            <a:endParaRPr lang="nb-N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71413-D459-4E1A-95C9-25690F18F5FE}" type="slidenum">
              <a:rPr lang="nb-NO" smtClean="0"/>
              <a:t>4</a:t>
            </a:fld>
            <a:endParaRPr lang="nb-N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71413-D459-4E1A-95C9-25690F18F5FE}" type="slidenum">
              <a:rPr lang="nb-NO" smtClean="0"/>
              <a:t>5</a:t>
            </a:fld>
            <a:endParaRPr lang="nb-NO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71413-D459-4E1A-95C9-25690F18F5FE}" type="slidenum">
              <a:rPr lang="nb-NO" smtClean="0"/>
              <a:t>6</a:t>
            </a:fld>
            <a:endParaRPr lang="nb-NO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71413-D459-4E1A-95C9-25690F18F5FE}" type="slidenum">
              <a:rPr lang="nb-NO" smtClean="0"/>
              <a:t>7</a:t>
            </a:fld>
            <a:endParaRPr lang="nb-NO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71413-D459-4E1A-95C9-25690F18F5FE}" type="slidenum">
              <a:rPr lang="nb-NO" smtClean="0"/>
              <a:t>8</a:t>
            </a:fld>
            <a:endParaRPr lang="nb-NO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71413-D459-4E1A-95C9-25690F18F5FE}" type="slidenum">
              <a:rPr lang="nb-NO" smtClean="0"/>
              <a:t>9</a:t>
            </a:fld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vrundet rektangel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Avrundet rektangel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tel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20" name="Undertittel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19" name="Plassholder for dato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vrundet rektangel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vrundet rektangel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vrundet rektangel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vrundet rektangel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vrund ett hjørne i rektangel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b-NO" smtClean="0"/>
              <a:t>Klikk ikonet for å legge til et bilde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vrundet rektangel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Avrundet rektangel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Plassholder for tittel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  <p:sp>
        <p:nvSpPr>
          <p:cNvPr id="25" name="Plassholder for dato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699CB88-5E1A-4FAC-892A-60949ACB1F6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18" name="Plassholder for bunntekst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714356"/>
            <a:ext cx="9072626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40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</a:rPr>
              <a:t>CUE-BIDS og SPLINTER</a:t>
            </a:r>
            <a:endParaRPr kumimoji="0" lang="nb-NO" sz="40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Cue-bids</a:t>
            </a:r>
            <a:r>
              <a:rPr kumimoji="0" lang="nb-N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eller kontrollmeldinger kan en bruke når det foreligger: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nb-N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a)  	En avtalt trumffarge ,  eller</a:t>
            </a:r>
            <a:endParaRPr kumimoji="0" lang="nb-NO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nb-N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b)      Når en fastsetter trumffargen med et </a:t>
            </a:r>
            <a:r>
              <a:rPr kumimoji="0" lang="nb-NO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cue-bid</a:t>
            </a:r>
            <a:endParaRPr kumimoji="0" lang="nb-NO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kstSylinder 7"/>
          <p:cNvSpPr txBox="1"/>
          <p:nvPr/>
        </p:nvSpPr>
        <p:spPr>
          <a:xfrm>
            <a:off x="571472" y="3786191"/>
            <a:ext cx="821537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Det mest vanlige er å vise 1. kontroll i    </a:t>
            </a:r>
          </a:p>
          <a:p>
            <a:r>
              <a:rPr lang="nb-NO" sz="2400" b="1" dirty="0" smtClean="0"/>
              <a:t>fargen, men kan også avgis på 2. kontroll.</a:t>
            </a:r>
          </a:p>
          <a:p>
            <a:r>
              <a:rPr lang="nb-NO" sz="2400" b="1" dirty="0" smtClean="0"/>
              <a:t> </a:t>
            </a:r>
          </a:p>
          <a:p>
            <a:r>
              <a:rPr lang="nb-NO" sz="2400" b="1" dirty="0" smtClean="0"/>
              <a:t>Et </a:t>
            </a:r>
            <a:r>
              <a:rPr lang="nb-NO" sz="2400" b="1" dirty="0" err="1" smtClean="0"/>
              <a:t>cue-bid</a:t>
            </a:r>
            <a:r>
              <a:rPr lang="nb-NO" sz="2400" b="1" dirty="0" smtClean="0"/>
              <a:t> er alltid en invitt til slem.</a:t>
            </a: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TekstSylinder 2"/>
          <p:cNvSpPr txBox="1"/>
          <p:nvPr/>
        </p:nvSpPr>
        <p:spPr>
          <a:xfrm>
            <a:off x="928662" y="571480"/>
            <a:ext cx="75724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Hva melder Nord med:</a:t>
            </a:r>
          </a:p>
          <a:p>
            <a:r>
              <a:rPr lang="nb-NO" sz="2400" b="1" dirty="0" smtClean="0"/>
              <a:t>			E K 9 5 4</a:t>
            </a:r>
          </a:p>
          <a:p>
            <a:r>
              <a:rPr lang="nb-NO" sz="2400" b="1" dirty="0" smtClean="0"/>
              <a:t>			E 9 5</a:t>
            </a:r>
          </a:p>
          <a:p>
            <a:r>
              <a:rPr lang="nb-NO" sz="2400" b="1" dirty="0" smtClean="0"/>
              <a:t>			8 4</a:t>
            </a:r>
          </a:p>
          <a:p>
            <a:r>
              <a:rPr lang="nb-NO" sz="2400" b="1" dirty="0" smtClean="0"/>
              <a:t>			E 10 2</a:t>
            </a:r>
          </a:p>
          <a:p>
            <a:endParaRPr lang="nb-NO" sz="24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00034" y="2571744"/>
            <a:ext cx="79656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4 hjerter som </a:t>
            </a:r>
            <a:r>
              <a:rPr lang="nb-NO" sz="2400" b="1" dirty="0" err="1" smtClean="0"/>
              <a:t>cue-bid</a:t>
            </a:r>
            <a:r>
              <a:rPr lang="nb-NO" sz="2400" b="1" dirty="0" smtClean="0"/>
              <a:t> og god tilpasning. </a:t>
            </a:r>
          </a:p>
          <a:p>
            <a:r>
              <a:rPr lang="nb-NO" sz="2400" b="1" dirty="0" smtClean="0"/>
              <a:t>Kløver ess dekker opp </a:t>
            </a:r>
            <a:r>
              <a:rPr lang="nb-NO" sz="2400" b="1" dirty="0" err="1" smtClean="0"/>
              <a:t>singelton</a:t>
            </a:r>
            <a:r>
              <a:rPr lang="nb-NO" sz="2400" b="1" dirty="0" smtClean="0"/>
              <a:t> hos makker.</a:t>
            </a:r>
          </a:p>
          <a:p>
            <a:endParaRPr lang="nb-NO" sz="24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571472" y="3500438"/>
            <a:ext cx="792961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Hva melder han med?</a:t>
            </a:r>
            <a:r>
              <a:rPr lang="nb-NO" sz="2400" dirty="0" smtClean="0"/>
              <a:t> </a:t>
            </a:r>
          </a:p>
          <a:p>
            <a:r>
              <a:rPr lang="nb-NO" sz="2400" b="1" dirty="0" smtClean="0"/>
              <a:t>				E K 9 5 4</a:t>
            </a:r>
          </a:p>
          <a:p>
            <a:r>
              <a:rPr lang="nb-NO" sz="2400" b="1" dirty="0" smtClean="0"/>
              <a:t>				E 9 5</a:t>
            </a:r>
          </a:p>
          <a:p>
            <a:r>
              <a:rPr lang="nb-NO" sz="2400" b="1" dirty="0" smtClean="0"/>
              <a:t>				8 4</a:t>
            </a:r>
          </a:p>
          <a:p>
            <a:r>
              <a:rPr lang="nb-NO" sz="2400" b="1" dirty="0" smtClean="0"/>
              <a:t>				K D 2</a:t>
            </a:r>
          </a:p>
          <a:p>
            <a:endParaRPr lang="nb-NO" sz="2400" b="1" dirty="0" smtClean="0"/>
          </a:p>
          <a:p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500034" y="5500702"/>
            <a:ext cx="81884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4 spar  - K, D mot </a:t>
            </a:r>
            <a:r>
              <a:rPr lang="nb-NO" sz="2400" b="1" dirty="0" err="1" smtClean="0"/>
              <a:t>singelton</a:t>
            </a:r>
            <a:r>
              <a:rPr lang="nb-NO" sz="2400" b="1" dirty="0" smtClean="0"/>
              <a:t> er ofte  lite verdt, </a:t>
            </a:r>
          </a:p>
          <a:p>
            <a:r>
              <a:rPr lang="nb-NO" sz="2400" b="1" dirty="0" smtClean="0"/>
              <a:t>selv om han har flere honnørpoeng</a:t>
            </a:r>
            <a:endParaRPr lang="nb-NO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TekstSylinder 2"/>
          <p:cNvSpPr txBox="1"/>
          <p:nvPr/>
        </p:nvSpPr>
        <p:spPr>
          <a:xfrm>
            <a:off x="500034" y="1000108"/>
            <a:ext cx="823815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Noen spiller med såkalt </a:t>
            </a:r>
            <a:r>
              <a:rPr lang="nb-NO" sz="2400" b="1" dirty="0" err="1" smtClean="0"/>
              <a:t>Mini-Splinter</a:t>
            </a:r>
            <a:r>
              <a:rPr lang="nb-NO" sz="2400" b="1" dirty="0" smtClean="0"/>
              <a:t>. Et hopp </a:t>
            </a:r>
          </a:p>
          <a:p>
            <a:r>
              <a:rPr lang="nb-NO" sz="2400" b="1" dirty="0" smtClean="0"/>
              <a:t>til 3-trinnet etter majoråpning viser </a:t>
            </a:r>
            <a:r>
              <a:rPr lang="nb-NO" sz="2400" b="1" dirty="0" err="1" smtClean="0"/>
              <a:t>singelton</a:t>
            </a:r>
            <a:r>
              <a:rPr lang="nb-NO" sz="2400" b="1" dirty="0" smtClean="0"/>
              <a:t> </a:t>
            </a:r>
          </a:p>
          <a:p>
            <a:r>
              <a:rPr lang="nb-NO" sz="2400" b="1" dirty="0" smtClean="0"/>
              <a:t>og trumfstøtte, men en kan være svakere.</a:t>
            </a:r>
          </a:p>
          <a:p>
            <a:r>
              <a:rPr lang="nb-NO" sz="2400" b="1" dirty="0" smtClean="0"/>
              <a:t> </a:t>
            </a:r>
          </a:p>
          <a:p>
            <a:r>
              <a:rPr lang="nb-NO" sz="2400" b="1" dirty="0" smtClean="0"/>
              <a:t>			N		S</a:t>
            </a:r>
          </a:p>
          <a:p>
            <a:r>
              <a:rPr lang="nb-NO" sz="2400" b="1" dirty="0" smtClean="0"/>
              <a:t>			1 sp		3 kl</a:t>
            </a:r>
          </a:p>
          <a:p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71472" y="3571876"/>
            <a:ext cx="79296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Syd kan ha:		D </a:t>
            </a:r>
            <a:r>
              <a:rPr lang="nb-NO" sz="2400" b="1" dirty="0" err="1" smtClean="0"/>
              <a:t>Kn</a:t>
            </a:r>
            <a:r>
              <a:rPr lang="nb-NO" sz="2400" b="1" dirty="0" smtClean="0"/>
              <a:t> 10 3</a:t>
            </a:r>
          </a:p>
          <a:p>
            <a:r>
              <a:rPr lang="nb-NO" sz="2400" b="1" dirty="0" smtClean="0"/>
              <a:t>				E 10 5 4</a:t>
            </a:r>
          </a:p>
          <a:p>
            <a:r>
              <a:rPr lang="nb-NO" sz="2400" b="1" dirty="0" smtClean="0"/>
              <a:t>				D 9 8 3</a:t>
            </a:r>
          </a:p>
          <a:p>
            <a:r>
              <a:rPr lang="nb-NO" sz="2400" b="1" dirty="0" smtClean="0"/>
              <a:t>				5</a:t>
            </a:r>
          </a:p>
          <a:p>
            <a:endParaRPr lang="nb-NO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TekstSylinder 2"/>
          <p:cNvSpPr txBox="1"/>
          <p:nvPr/>
        </p:nvSpPr>
        <p:spPr>
          <a:xfrm>
            <a:off x="571472" y="714356"/>
            <a:ext cx="82153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Hva melder Nord med:	E K 9 5 4</a:t>
            </a:r>
          </a:p>
          <a:p>
            <a:r>
              <a:rPr lang="nb-NO" sz="2400" b="1" dirty="0" smtClean="0"/>
              <a:t>					9 8</a:t>
            </a:r>
          </a:p>
          <a:p>
            <a:r>
              <a:rPr lang="nb-NO" sz="2400" b="1" dirty="0" smtClean="0"/>
              <a:t>					E </a:t>
            </a:r>
            <a:r>
              <a:rPr lang="nb-NO" sz="2400" b="1" dirty="0" err="1" smtClean="0"/>
              <a:t>Kn</a:t>
            </a:r>
            <a:r>
              <a:rPr lang="nb-NO" sz="2400" b="1" dirty="0" smtClean="0"/>
              <a:t> 10</a:t>
            </a:r>
          </a:p>
          <a:p>
            <a:r>
              <a:rPr lang="nb-NO" sz="2400" b="1" dirty="0" smtClean="0"/>
              <a:t>					10 7 4</a:t>
            </a:r>
          </a:p>
          <a:p>
            <a:endParaRPr lang="nb-NO" sz="24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785786" y="2285992"/>
            <a:ext cx="70723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3 ruter som viser honnør i fargen og ut-</a:t>
            </a:r>
          </a:p>
          <a:p>
            <a:r>
              <a:rPr lang="nb-NO" sz="2400" b="1" dirty="0" err="1" smtClean="0"/>
              <a:t>gangsinteresse</a:t>
            </a:r>
            <a:r>
              <a:rPr lang="nb-NO" sz="2400" b="1" dirty="0" smtClean="0"/>
              <a:t>.  Tre små kløvere mot </a:t>
            </a:r>
          </a:p>
          <a:p>
            <a:r>
              <a:rPr lang="nb-NO" sz="2400" b="1" dirty="0" err="1" smtClean="0"/>
              <a:t>singelton</a:t>
            </a:r>
            <a:r>
              <a:rPr lang="nb-NO" sz="2400" b="1" dirty="0" smtClean="0"/>
              <a:t> er utmerket tilpasning.</a:t>
            </a:r>
          </a:p>
          <a:p>
            <a:r>
              <a:rPr lang="nb-NO" dirty="0" smtClean="0"/>
              <a:t> </a:t>
            </a:r>
          </a:p>
          <a:p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857224" y="3571876"/>
            <a:ext cx="633057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Hva melder Nord med:	E K 9 5 4</a:t>
            </a:r>
          </a:p>
          <a:p>
            <a:r>
              <a:rPr lang="nb-NO" sz="2400" b="1" dirty="0" smtClean="0"/>
              <a:t>					9 8</a:t>
            </a:r>
          </a:p>
          <a:p>
            <a:r>
              <a:rPr lang="nb-NO" sz="2400" b="1" dirty="0" smtClean="0"/>
              <a:t>					</a:t>
            </a:r>
            <a:r>
              <a:rPr lang="nb-NO" sz="2400" b="1" dirty="0" err="1" smtClean="0"/>
              <a:t>Kn</a:t>
            </a:r>
            <a:r>
              <a:rPr lang="nb-NO" sz="2400" b="1" dirty="0" smtClean="0"/>
              <a:t> 10 5</a:t>
            </a:r>
          </a:p>
          <a:p>
            <a:r>
              <a:rPr lang="nb-NO" sz="2400" b="1" dirty="0" smtClean="0"/>
              <a:t>					K D 3</a:t>
            </a:r>
          </a:p>
          <a:p>
            <a:endParaRPr lang="nb-NO" sz="24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714348" y="5072074"/>
            <a:ext cx="69765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3 spar. K, D i kløver er dårlig tilpasning</a:t>
            </a:r>
          </a:p>
          <a:p>
            <a:r>
              <a:rPr lang="nb-NO" sz="2400" b="1" dirty="0" smtClean="0"/>
              <a:t> mot </a:t>
            </a:r>
            <a:r>
              <a:rPr lang="nb-NO" sz="2400" b="1" dirty="0" err="1" smtClean="0"/>
              <a:t>singelton</a:t>
            </a:r>
            <a:r>
              <a:rPr lang="nb-NO" sz="2400" b="1" dirty="0" smtClean="0"/>
              <a:t>.</a:t>
            </a:r>
          </a:p>
          <a:p>
            <a:endParaRPr lang="nb-NO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42910" y="6858000"/>
            <a:ext cx="8183880" cy="1051560"/>
          </a:xfrm>
        </p:spPr>
        <p:txBody>
          <a:bodyPr/>
          <a:lstStyle/>
          <a:p>
            <a:endParaRPr lang="nb-NO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71472" y="500042"/>
            <a:ext cx="800105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Eksempel:		1 </a:t>
            </a:r>
            <a:r>
              <a:rPr kumimoji="0" lang="nb-NO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hj</a:t>
            </a:r>
            <a:r>
              <a:rPr kumimoji="0" lang="nb-N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3 </a:t>
            </a:r>
            <a:r>
              <a:rPr kumimoji="0" lang="nb-NO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hj</a:t>
            </a:r>
            <a:r>
              <a:rPr kumimoji="0" lang="nb-N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( 12 -14 hp)</a:t>
            </a:r>
            <a:endParaRPr kumimoji="0" lang="nb-NO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		4 kl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		K 5</a:t>
            </a:r>
            <a:endParaRPr kumimoji="0" lang="nb-NO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		E K 10 7 5 3</a:t>
            </a:r>
            <a:endParaRPr kumimoji="0" lang="nb-NO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		10 9</a:t>
            </a:r>
            <a:endParaRPr kumimoji="0" lang="nb-NO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		E 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kstSylinder 3"/>
          <p:cNvSpPr txBox="1"/>
          <p:nvPr/>
        </p:nvSpPr>
        <p:spPr>
          <a:xfrm>
            <a:off x="571472" y="3643314"/>
            <a:ext cx="764386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2400" b="1" dirty="0" smtClean="0">
                <a:latin typeface="Arial" pitchFamily="34" charset="0"/>
                <a:ea typeface="Times New Roman" pitchFamily="18" charset="0"/>
              </a:rPr>
              <a:t>Makker kan ha:	E 9 8 3</a:t>
            </a:r>
            <a:endParaRPr lang="nb-NO" sz="24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2400" b="1" dirty="0" smtClean="0">
                <a:latin typeface="Arial" pitchFamily="34" charset="0"/>
                <a:ea typeface="Times New Roman" pitchFamily="18" charset="0"/>
              </a:rPr>
              <a:t>			D </a:t>
            </a:r>
            <a:r>
              <a:rPr lang="nb-NO" sz="2400" b="1" dirty="0" err="1" smtClean="0">
                <a:latin typeface="Arial" pitchFamily="34" charset="0"/>
                <a:ea typeface="Times New Roman" pitchFamily="18" charset="0"/>
              </a:rPr>
              <a:t>Kn</a:t>
            </a:r>
            <a:r>
              <a:rPr lang="nb-NO" sz="2400" b="1" dirty="0" smtClean="0">
                <a:latin typeface="Arial" pitchFamily="34" charset="0"/>
                <a:ea typeface="Times New Roman" pitchFamily="18" charset="0"/>
              </a:rPr>
              <a:t> 8 2</a:t>
            </a:r>
            <a:endParaRPr lang="nb-NO" sz="24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2400" b="1" dirty="0" smtClean="0">
                <a:latin typeface="Arial" pitchFamily="34" charset="0"/>
                <a:ea typeface="Times New Roman" pitchFamily="18" charset="0"/>
              </a:rPr>
              <a:t>			E K 7</a:t>
            </a:r>
            <a:endParaRPr lang="nb-NO" sz="24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2400" b="1" dirty="0" smtClean="0">
                <a:latin typeface="Arial" pitchFamily="34" charset="0"/>
                <a:ea typeface="Times New Roman" pitchFamily="18" charset="0"/>
              </a:rPr>
              <a:t>			10 9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nb-NO" sz="2400" b="1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sz="2400" b="1" dirty="0" smtClean="0">
                <a:latin typeface="Arial" pitchFamily="34" charset="0"/>
                <a:ea typeface="Times New Roman" pitchFamily="18" charset="0"/>
              </a:rPr>
              <a:t>Hva melder han da?</a:t>
            </a:r>
            <a:endParaRPr lang="nb-NO" sz="2400" b="1" dirty="0" smtClean="0">
              <a:latin typeface="Arial" pitchFamily="34" charset="0"/>
            </a:endParaRP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0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0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04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04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04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04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TekstSylinder 2"/>
          <p:cNvSpPr txBox="1"/>
          <p:nvPr/>
        </p:nvSpPr>
        <p:spPr>
          <a:xfrm>
            <a:off x="1000100" y="857232"/>
            <a:ext cx="73581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4 ruter for å vise kontroll der.</a:t>
            </a:r>
          </a:p>
          <a:p>
            <a:r>
              <a:rPr lang="nb-NO" sz="2400" b="1" dirty="0" smtClean="0"/>
              <a:t> </a:t>
            </a:r>
          </a:p>
          <a:p>
            <a:endParaRPr lang="nb-NO" sz="24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857224" y="1571612"/>
            <a:ext cx="80010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Har han:		E 9 8 </a:t>
            </a:r>
          </a:p>
          <a:p>
            <a:r>
              <a:rPr lang="nb-NO" sz="2400" b="1" dirty="0" smtClean="0"/>
              <a:t>			D </a:t>
            </a:r>
            <a:r>
              <a:rPr lang="nb-NO" sz="2400" b="1" dirty="0" err="1" smtClean="0"/>
              <a:t>Kn</a:t>
            </a:r>
            <a:r>
              <a:rPr lang="nb-NO" sz="2400" b="1" dirty="0" smtClean="0"/>
              <a:t> 8 2</a:t>
            </a:r>
          </a:p>
          <a:p>
            <a:r>
              <a:rPr lang="nb-NO" sz="2400" b="1" dirty="0" smtClean="0"/>
              <a:t>			</a:t>
            </a:r>
            <a:r>
              <a:rPr lang="nb-NO" sz="2400" b="1" dirty="0" err="1" smtClean="0"/>
              <a:t>Kn</a:t>
            </a:r>
            <a:r>
              <a:rPr lang="nb-NO" sz="2400" b="1" dirty="0" smtClean="0"/>
              <a:t> 9 7</a:t>
            </a:r>
          </a:p>
          <a:p>
            <a:r>
              <a:rPr lang="nb-NO" sz="2400" b="1" dirty="0" smtClean="0"/>
              <a:t>			K D </a:t>
            </a:r>
            <a:r>
              <a:rPr lang="nb-NO" sz="2400" b="1" dirty="0" err="1" smtClean="0"/>
              <a:t>Kn</a:t>
            </a:r>
            <a:r>
              <a:rPr lang="nb-NO" sz="2400" b="1" dirty="0" smtClean="0"/>
              <a:t> 4</a:t>
            </a:r>
          </a:p>
          <a:p>
            <a:r>
              <a:rPr lang="nb-NO" sz="2400" b="1" dirty="0" smtClean="0"/>
              <a:t> </a:t>
            </a:r>
          </a:p>
          <a:p>
            <a:r>
              <a:rPr lang="nb-NO" sz="2400" b="1" dirty="0" smtClean="0"/>
              <a:t>Hva melder han da?</a:t>
            </a:r>
          </a:p>
          <a:p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857224" y="4286256"/>
            <a:ext cx="655820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4 hjerter for å benekte ruterkontroll.</a:t>
            </a: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TekstSylinder 2"/>
          <p:cNvSpPr txBox="1"/>
          <p:nvPr/>
        </p:nvSpPr>
        <p:spPr>
          <a:xfrm>
            <a:off x="857224" y="785794"/>
            <a:ext cx="764386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N		S</a:t>
            </a:r>
          </a:p>
          <a:p>
            <a:r>
              <a:rPr lang="nb-NO" sz="2400" b="1" dirty="0" smtClean="0"/>
              <a:t>1 sp		2 </a:t>
            </a:r>
            <a:r>
              <a:rPr lang="nb-NO" sz="2400" b="1" dirty="0" err="1" smtClean="0"/>
              <a:t>hj</a:t>
            </a:r>
            <a:endParaRPr lang="nb-NO" sz="2400" b="1" dirty="0" smtClean="0"/>
          </a:p>
          <a:p>
            <a:r>
              <a:rPr lang="nb-NO" sz="2400" b="1" dirty="0" smtClean="0"/>
              <a:t>4 kl</a:t>
            </a:r>
          </a:p>
          <a:p>
            <a:r>
              <a:rPr lang="nb-NO" sz="2400" b="1" dirty="0" smtClean="0"/>
              <a:t> </a:t>
            </a:r>
          </a:p>
          <a:p>
            <a:r>
              <a:rPr lang="nb-NO" sz="2400" b="1" dirty="0" smtClean="0"/>
              <a:t>Hva har Nord nå?</a:t>
            </a:r>
          </a:p>
          <a:p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857224" y="3000372"/>
            <a:ext cx="674094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Hjertertilpasning og  kontroll i kløver.</a:t>
            </a:r>
          </a:p>
          <a:p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928662" y="4000504"/>
            <a:ext cx="778674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Han kan ha:	E K 10 3 2</a:t>
            </a:r>
          </a:p>
          <a:p>
            <a:r>
              <a:rPr lang="nb-NO" sz="2400" b="1" dirty="0" smtClean="0"/>
              <a:t>			E 9 8 2</a:t>
            </a:r>
          </a:p>
          <a:p>
            <a:r>
              <a:rPr lang="nb-NO" sz="2400" b="1" dirty="0" smtClean="0"/>
              <a:t>			10 9</a:t>
            </a:r>
          </a:p>
          <a:p>
            <a:r>
              <a:rPr lang="nb-NO" sz="2400" b="1" dirty="0" smtClean="0"/>
              <a:t>			E 5</a:t>
            </a: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TekstSylinder 2"/>
          <p:cNvSpPr txBox="1"/>
          <p:nvPr/>
        </p:nvSpPr>
        <p:spPr>
          <a:xfrm>
            <a:off x="928662" y="857232"/>
            <a:ext cx="750099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Har makker:	5 4</a:t>
            </a:r>
          </a:p>
          <a:p>
            <a:r>
              <a:rPr lang="nb-NO" sz="2400" b="1" dirty="0" smtClean="0"/>
              <a:t>			K D </a:t>
            </a:r>
            <a:r>
              <a:rPr lang="nb-NO" sz="2400" b="1" dirty="0" err="1" smtClean="0"/>
              <a:t>Kn</a:t>
            </a:r>
            <a:r>
              <a:rPr lang="nb-NO" sz="2400" b="1" dirty="0" smtClean="0"/>
              <a:t> 7 3</a:t>
            </a:r>
          </a:p>
          <a:p>
            <a:r>
              <a:rPr lang="nb-NO" sz="2400" b="1" dirty="0" smtClean="0"/>
              <a:t>			E K </a:t>
            </a:r>
            <a:r>
              <a:rPr lang="nb-NO" sz="2400" b="1" dirty="0" err="1" smtClean="0"/>
              <a:t>Kn</a:t>
            </a:r>
            <a:r>
              <a:rPr lang="nb-NO" sz="2400" b="1" dirty="0" smtClean="0"/>
              <a:t> 3</a:t>
            </a:r>
          </a:p>
          <a:p>
            <a:r>
              <a:rPr lang="nb-NO" sz="2400" b="1" dirty="0" smtClean="0"/>
              <a:t>			10 9</a:t>
            </a:r>
          </a:p>
          <a:p>
            <a:r>
              <a:rPr lang="nb-NO" sz="2400" b="1" dirty="0" smtClean="0"/>
              <a:t> </a:t>
            </a:r>
          </a:p>
          <a:p>
            <a:r>
              <a:rPr lang="nb-NO" sz="2400" b="1" dirty="0" smtClean="0"/>
              <a:t>Hva melder han da?</a:t>
            </a:r>
          </a:p>
          <a:p>
            <a:endParaRPr lang="nb-NO" sz="24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1000100" y="3357562"/>
            <a:ext cx="70723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4 ruter for å fortelle om ruterkontroll </a:t>
            </a:r>
          </a:p>
          <a:p>
            <a:r>
              <a:rPr lang="nb-NO" sz="2400" b="1" dirty="0" smtClean="0"/>
              <a:t>og sleminteresse.</a:t>
            </a:r>
          </a:p>
          <a:p>
            <a:endParaRPr lang="nb-NO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TekstSylinder 2"/>
          <p:cNvSpPr txBox="1"/>
          <p:nvPr/>
        </p:nvSpPr>
        <p:spPr>
          <a:xfrm>
            <a:off x="1000100" y="1071546"/>
            <a:ext cx="7143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Har han:		5 4</a:t>
            </a:r>
          </a:p>
          <a:p>
            <a:r>
              <a:rPr lang="nb-NO" sz="2400" b="1" dirty="0" smtClean="0"/>
              <a:t>			K D </a:t>
            </a:r>
            <a:r>
              <a:rPr lang="nb-NO" sz="2400" b="1" dirty="0" err="1" smtClean="0"/>
              <a:t>Kn</a:t>
            </a:r>
            <a:r>
              <a:rPr lang="nb-NO" sz="2400" b="1" dirty="0" smtClean="0"/>
              <a:t> 7 3</a:t>
            </a:r>
          </a:p>
          <a:p>
            <a:r>
              <a:rPr lang="nb-NO" sz="2400" b="1" dirty="0" smtClean="0"/>
              <a:t>			D </a:t>
            </a:r>
            <a:r>
              <a:rPr lang="nb-NO" sz="2400" b="1" dirty="0" err="1" smtClean="0"/>
              <a:t>Kn</a:t>
            </a:r>
            <a:r>
              <a:rPr lang="nb-NO" sz="2400" b="1" dirty="0" smtClean="0"/>
              <a:t> 7 3</a:t>
            </a:r>
          </a:p>
          <a:p>
            <a:r>
              <a:rPr lang="nb-NO" sz="2400" b="1" dirty="0" smtClean="0"/>
              <a:t>			K D</a:t>
            </a:r>
          </a:p>
          <a:p>
            <a:r>
              <a:rPr lang="nb-NO" sz="2400" b="1" dirty="0" smtClean="0"/>
              <a:t> </a:t>
            </a:r>
          </a:p>
          <a:p>
            <a:r>
              <a:rPr lang="nb-NO" sz="2400" b="1" dirty="0" smtClean="0"/>
              <a:t>Hva melder han da?</a:t>
            </a:r>
          </a:p>
          <a:p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1000100" y="3857628"/>
            <a:ext cx="714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4 hjerter for å benekte ruterkontroll</a:t>
            </a: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785786" y="642918"/>
            <a:ext cx="79296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N		S</a:t>
            </a:r>
          </a:p>
          <a:p>
            <a:r>
              <a:rPr lang="nb-NO" sz="2400" b="1" dirty="0" smtClean="0"/>
              <a:t>1 sp		2 kl</a:t>
            </a:r>
          </a:p>
          <a:p>
            <a:r>
              <a:rPr lang="nb-NO" sz="2400" b="1" dirty="0" smtClean="0"/>
              <a:t>2 </a:t>
            </a:r>
            <a:r>
              <a:rPr lang="nb-NO" sz="2400" b="1" dirty="0" err="1" smtClean="0"/>
              <a:t>hj</a:t>
            </a:r>
            <a:r>
              <a:rPr lang="nb-NO" sz="2400" b="1" dirty="0" smtClean="0"/>
              <a:t>		4 ru</a:t>
            </a:r>
          </a:p>
          <a:p>
            <a:r>
              <a:rPr lang="nb-NO" sz="2400" b="1" dirty="0" smtClean="0"/>
              <a:t> </a:t>
            </a:r>
          </a:p>
          <a:p>
            <a:r>
              <a:rPr lang="nb-NO" sz="2400" b="1" dirty="0" smtClean="0"/>
              <a:t>Hva har Syd nå?</a:t>
            </a:r>
          </a:p>
          <a:p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785786" y="2714620"/>
            <a:ext cx="64171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Hjertertilpasning og kontroll i ruter </a:t>
            </a:r>
          </a:p>
          <a:p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857224" y="3286124"/>
            <a:ext cx="397576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Hva har han i kløver ?</a:t>
            </a:r>
          </a:p>
          <a:p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928662" y="3786190"/>
            <a:ext cx="486222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Farge og kontroll også der.</a:t>
            </a:r>
          </a:p>
          <a:p>
            <a:endParaRPr lang="nb-NO" dirty="0"/>
          </a:p>
        </p:txBody>
      </p:sp>
      <p:sp>
        <p:nvSpPr>
          <p:cNvPr id="7" name="TekstSylinder 6"/>
          <p:cNvSpPr txBox="1"/>
          <p:nvPr/>
        </p:nvSpPr>
        <p:spPr>
          <a:xfrm>
            <a:off x="1000100" y="4429132"/>
            <a:ext cx="77867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Han kan ha:	5 4</a:t>
            </a:r>
          </a:p>
          <a:p>
            <a:r>
              <a:rPr lang="nb-NO" sz="2400" b="1" dirty="0" smtClean="0"/>
              <a:t>			K D 10 3</a:t>
            </a:r>
          </a:p>
          <a:p>
            <a:r>
              <a:rPr lang="nb-NO" sz="2400" b="1" dirty="0" smtClean="0"/>
              <a:t>			E 7</a:t>
            </a:r>
          </a:p>
          <a:p>
            <a:r>
              <a:rPr lang="nb-NO" sz="2400" b="1" dirty="0" smtClean="0"/>
              <a:t>			E K 10 5 3</a:t>
            </a:r>
          </a:p>
          <a:p>
            <a:endParaRPr lang="nb-NO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TekstSylinder 2"/>
          <p:cNvSpPr txBox="1"/>
          <p:nvPr/>
        </p:nvSpPr>
        <p:spPr>
          <a:xfrm>
            <a:off x="1142976" y="642918"/>
            <a:ext cx="75009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Hva melder Nord med:	E K 10 3 2</a:t>
            </a:r>
          </a:p>
          <a:p>
            <a:r>
              <a:rPr lang="nb-NO" sz="2400" b="1" dirty="0" smtClean="0"/>
              <a:t>					E 9 8 2</a:t>
            </a:r>
          </a:p>
          <a:p>
            <a:r>
              <a:rPr lang="nb-NO" sz="2400" b="1" dirty="0" smtClean="0"/>
              <a:t>					10 9</a:t>
            </a:r>
          </a:p>
          <a:p>
            <a:r>
              <a:rPr lang="nb-NO" sz="2400" b="1" dirty="0" smtClean="0"/>
              <a:t>					D 6</a:t>
            </a:r>
          </a:p>
          <a:p>
            <a:endParaRPr lang="nb-NO" sz="2400" b="1" dirty="0" smtClean="0"/>
          </a:p>
          <a:p>
            <a:r>
              <a:rPr lang="nb-NO" sz="2400" b="1" dirty="0" smtClean="0"/>
              <a:t>			</a:t>
            </a:r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1428728" y="2428868"/>
            <a:ext cx="639309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4 spar for å fortelle om </a:t>
            </a:r>
            <a:r>
              <a:rPr lang="nb-NO" sz="2400" b="1" dirty="0" err="1" smtClean="0"/>
              <a:t>sparkontroll</a:t>
            </a:r>
            <a:endParaRPr lang="nb-NO" sz="2400" b="1" dirty="0" smtClean="0"/>
          </a:p>
          <a:p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1000100" y="3286124"/>
            <a:ext cx="778674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Hva melder han med:	 K D 10 3 2</a:t>
            </a:r>
          </a:p>
          <a:p>
            <a:r>
              <a:rPr lang="nb-NO" sz="2400" b="1" dirty="0" smtClean="0"/>
              <a:t>					 E 9 8 2</a:t>
            </a:r>
          </a:p>
          <a:p>
            <a:r>
              <a:rPr lang="nb-NO" sz="2400" b="1" dirty="0" smtClean="0"/>
              <a:t>					10 9</a:t>
            </a:r>
          </a:p>
          <a:p>
            <a:r>
              <a:rPr lang="nb-NO" sz="2400" b="1" dirty="0" smtClean="0"/>
              <a:t>					D 6</a:t>
            </a:r>
          </a:p>
          <a:p>
            <a:r>
              <a:rPr lang="nb-NO" sz="2400" b="1" dirty="0" smtClean="0"/>
              <a:t>			</a:t>
            </a:r>
          </a:p>
          <a:p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1142976" y="5000636"/>
            <a:ext cx="584326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4 hjerter – for dårlig til å ta imot</a:t>
            </a:r>
          </a:p>
          <a:p>
            <a:r>
              <a:rPr lang="nb-NO" sz="2400" b="1" dirty="0" smtClean="0"/>
              <a:t> invitten</a:t>
            </a:r>
            <a:r>
              <a:rPr lang="nb-NO" dirty="0" smtClean="0"/>
              <a:t>.</a:t>
            </a: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TekstSylinder 2"/>
          <p:cNvSpPr txBox="1"/>
          <p:nvPr/>
        </p:nvSpPr>
        <p:spPr>
          <a:xfrm>
            <a:off x="428596" y="500042"/>
            <a:ext cx="842968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 smtClean="0">
                <a:solidFill>
                  <a:srgbClr val="FFC000"/>
                </a:solidFill>
              </a:rPr>
              <a:t>SPLINTER</a:t>
            </a:r>
          </a:p>
          <a:p>
            <a:r>
              <a:rPr lang="nb-NO" dirty="0" smtClean="0"/>
              <a:t> </a:t>
            </a:r>
          </a:p>
          <a:p>
            <a:r>
              <a:rPr lang="nb-NO" sz="2400" b="1" dirty="0" smtClean="0"/>
              <a:t>Splinter er i utgangspunktet et hopp til 4-</a:t>
            </a:r>
          </a:p>
          <a:p>
            <a:r>
              <a:rPr lang="nb-NO" sz="2400" b="1" dirty="0" smtClean="0"/>
              <a:t>trinnet etter majoråpning og viser minst </a:t>
            </a:r>
          </a:p>
          <a:p>
            <a:r>
              <a:rPr lang="nb-NO" sz="2400" b="1" dirty="0" smtClean="0"/>
              <a:t>4-kort trumfstøtte, </a:t>
            </a:r>
            <a:r>
              <a:rPr lang="nb-NO" sz="2400" b="1" dirty="0" err="1" smtClean="0"/>
              <a:t>singelton</a:t>
            </a:r>
            <a:r>
              <a:rPr lang="nb-NO" sz="2400" b="1" dirty="0" smtClean="0"/>
              <a:t> i hoppfargen </a:t>
            </a:r>
          </a:p>
          <a:p>
            <a:r>
              <a:rPr lang="nb-NO" sz="2400" b="1" dirty="0" smtClean="0"/>
              <a:t>og gode nok kort til utgang.</a:t>
            </a:r>
          </a:p>
          <a:p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928662" y="3143248"/>
            <a:ext cx="74295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 smtClean="0"/>
              <a:t>N		S</a:t>
            </a:r>
          </a:p>
          <a:p>
            <a:r>
              <a:rPr lang="nb-NO" sz="2400" b="1" dirty="0" smtClean="0"/>
              <a:t>1 sp		4 kl</a:t>
            </a:r>
          </a:p>
          <a:p>
            <a:r>
              <a:rPr lang="nb-NO" sz="2400" b="1" dirty="0" smtClean="0"/>
              <a:t> </a:t>
            </a:r>
          </a:p>
          <a:p>
            <a:r>
              <a:rPr lang="nb-NO" sz="2400" b="1" dirty="0" smtClean="0"/>
              <a:t>Syd kan ha:	D </a:t>
            </a:r>
            <a:r>
              <a:rPr lang="nb-NO" sz="2400" b="1" dirty="0" err="1" smtClean="0"/>
              <a:t>Kn</a:t>
            </a:r>
            <a:r>
              <a:rPr lang="nb-NO" sz="2400" b="1" dirty="0" smtClean="0"/>
              <a:t> 10 3</a:t>
            </a:r>
          </a:p>
          <a:p>
            <a:r>
              <a:rPr lang="nb-NO" sz="2400" b="1" dirty="0" smtClean="0"/>
              <a:t>			K D 3</a:t>
            </a:r>
          </a:p>
          <a:p>
            <a:r>
              <a:rPr lang="nb-NO" sz="2400" b="1" dirty="0" smtClean="0"/>
              <a:t>			E 10 9 7 3</a:t>
            </a:r>
          </a:p>
          <a:p>
            <a:r>
              <a:rPr lang="nb-NO" sz="2400" b="1" dirty="0" smtClean="0"/>
              <a:t>			5</a:t>
            </a:r>
          </a:p>
          <a:p>
            <a:endParaRPr lang="nb-NO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1185</TotalTime>
  <Words>276</Words>
  <Application>Microsoft Office PowerPoint</Application>
  <PresentationFormat>Skjermfremvisning (4:3)</PresentationFormat>
  <Paragraphs>146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3" baseType="lpstr">
      <vt:lpstr>Default Theme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 OM SPILLEFØRING    1.   E 7 2   K D Kn 10  5 3   D 9 7 5 2   -   9 6 4 3   E 8 7 2   6    E 8 2   Øst spiller 4 spar og får kløver konge ut fra Syd. Hvor mange stikk kan du regne med og på hvilken måte?   Ti – seks i spar , kløver ess og to stjelinger i kløver, ruter ess.   Hvor kan du få ekstra stikk ?   I ruter hvis fargen sitter 3-2</dc:title>
  <dc:creator>Per</dc:creator>
  <cp:lastModifiedBy>Bruker</cp:lastModifiedBy>
  <cp:revision>58</cp:revision>
  <dcterms:created xsi:type="dcterms:W3CDTF">2009-11-20T17:38:40Z</dcterms:created>
  <dcterms:modified xsi:type="dcterms:W3CDTF">2013-10-27T18:24:05Z</dcterms:modified>
</cp:coreProperties>
</file>