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81FA1-A003-4653-8D47-667E308476BA}" type="datetimeFigureOut">
              <a:rPr lang="nb-NO" smtClean="0"/>
              <a:pPr/>
              <a:t>09.03.2013</a:t>
            </a:fld>
            <a:endParaRPr lang="nb-N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14C88-6F98-4D3B-8CAF-FCE861682653}" type="slidenum">
              <a:rPr lang="nb-NO" smtClean="0"/>
              <a:pPr/>
              <a:t>‹#›</a:t>
            </a:fld>
            <a:endParaRPr lang="nb-N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0"/>
            <a:ext cx="8712967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b="1" dirty="0" smtClean="0">
                <a:solidFill>
                  <a:srgbClr val="FF0000"/>
                </a:solidFill>
              </a:rPr>
              <a:t>REVERSE</a:t>
            </a:r>
            <a:endParaRPr lang="nb-NO" sz="3200" b="1" dirty="0" smtClean="0">
              <a:solidFill>
                <a:srgbClr val="FF0000"/>
              </a:solidFill>
            </a:endParaRPr>
          </a:p>
          <a:p>
            <a:endParaRPr lang="nb-NO" sz="1000" dirty="0" smtClean="0"/>
          </a:p>
          <a:p>
            <a:r>
              <a:rPr lang="nb-NO" sz="2800" dirty="0" smtClean="0"/>
              <a:t>Oppfattes </a:t>
            </a:r>
            <a:r>
              <a:rPr lang="nb-NO" sz="2800" dirty="0" smtClean="0"/>
              <a:t>som et vanskelig område, og mange etablerte spillere sliter også med å bruke det på korrekt måte.</a:t>
            </a:r>
          </a:p>
          <a:p>
            <a:r>
              <a:rPr lang="nb-NO" sz="2800" dirty="0" smtClean="0"/>
              <a:t>Vi kan oversette det på et vis ved å kalle det ” </a:t>
            </a:r>
            <a:r>
              <a:rPr lang="nb-NO" sz="2800" b="1" dirty="0" smtClean="0"/>
              <a:t>melde baklengs ”</a:t>
            </a:r>
            <a:endParaRPr lang="nb-NO" sz="2800" dirty="0" smtClean="0"/>
          </a:p>
          <a:p>
            <a:r>
              <a:rPr lang="nb-NO" sz="2800" b="1" dirty="0" smtClean="0"/>
              <a:t>Eksempel 1:	</a:t>
            </a:r>
            <a:r>
              <a:rPr lang="nb-NO" sz="2800" dirty="0" smtClean="0"/>
              <a:t>	S		N</a:t>
            </a:r>
          </a:p>
          <a:p>
            <a:r>
              <a:rPr lang="nb-NO" sz="2800" dirty="0" smtClean="0"/>
              <a:t>				1 kl		1 </a:t>
            </a:r>
            <a:r>
              <a:rPr lang="nb-NO" sz="2800" dirty="0" err="1" smtClean="0"/>
              <a:t>hj</a:t>
            </a:r>
            <a:endParaRPr lang="nb-NO" sz="2800" dirty="0" smtClean="0"/>
          </a:p>
          <a:p>
            <a:r>
              <a:rPr lang="nb-NO" sz="2800" dirty="0" smtClean="0"/>
              <a:t>				2 ru</a:t>
            </a:r>
          </a:p>
          <a:p>
            <a:r>
              <a:rPr lang="nb-NO" sz="2800" dirty="0" smtClean="0"/>
              <a:t>Det viser minst 16 hp og:  </a:t>
            </a:r>
            <a:r>
              <a:rPr lang="nb-NO" sz="2800" b="1" dirty="0" smtClean="0"/>
              <a:t>kløverfargen er lenger enn ruteren !</a:t>
            </a:r>
            <a:endParaRPr lang="nb-NO" sz="2800" dirty="0" smtClean="0"/>
          </a:p>
          <a:p>
            <a:r>
              <a:rPr lang="nb-NO" sz="2800" dirty="0" smtClean="0"/>
              <a:t>Det kan </a:t>
            </a:r>
            <a:r>
              <a:rPr lang="nb-NO" sz="2800" dirty="0" err="1" smtClean="0"/>
              <a:t>f.eks</a:t>
            </a:r>
            <a:r>
              <a:rPr lang="nb-NO" sz="2800" dirty="0" smtClean="0"/>
              <a:t> vise en hånd som denne:</a:t>
            </a:r>
          </a:p>
          <a:p>
            <a:r>
              <a:rPr lang="nb-NO" sz="2800" dirty="0" smtClean="0"/>
              <a:t>			E 4</a:t>
            </a:r>
          </a:p>
          <a:p>
            <a:r>
              <a:rPr lang="nb-NO" sz="2800" dirty="0" smtClean="0"/>
              <a:t>			10 2</a:t>
            </a:r>
          </a:p>
          <a:p>
            <a:r>
              <a:rPr lang="nb-NO" sz="2800" dirty="0" smtClean="0"/>
              <a:t>			E K 10 6</a:t>
            </a:r>
          </a:p>
          <a:p>
            <a:r>
              <a:rPr lang="nb-NO" sz="2800" dirty="0" smtClean="0"/>
              <a:t>			E D 10 5 </a:t>
            </a:r>
            <a:r>
              <a:rPr lang="nb-NO" sz="2800" dirty="0" smtClean="0"/>
              <a:t>4</a:t>
            </a:r>
            <a:endParaRPr lang="nb-NO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824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dirty="0" smtClean="0"/>
              <a:t>Hvis fargene er like lange, </a:t>
            </a:r>
            <a:r>
              <a:rPr lang="nb-NO" sz="3200" dirty="0" smtClean="0"/>
              <a:t>melder </a:t>
            </a:r>
            <a:r>
              <a:rPr lang="nb-NO" sz="3200" dirty="0" smtClean="0"/>
              <a:t>vi annerledes. </a:t>
            </a:r>
            <a:endParaRPr lang="nb-NO" sz="3200" dirty="0" smtClean="0"/>
          </a:p>
          <a:p>
            <a:r>
              <a:rPr lang="nb-NO" sz="3200" dirty="0" smtClean="0"/>
              <a:t>Gi </a:t>
            </a:r>
            <a:r>
              <a:rPr lang="nb-NO" sz="3200" dirty="0" smtClean="0"/>
              <a:t>Syd denne hånden:</a:t>
            </a:r>
          </a:p>
          <a:p>
            <a:r>
              <a:rPr lang="nb-NO" sz="3200" dirty="0" smtClean="0"/>
              <a:t>			E 4</a:t>
            </a:r>
          </a:p>
          <a:p>
            <a:r>
              <a:rPr lang="nb-NO" sz="3200" dirty="0" smtClean="0"/>
              <a:t>			10</a:t>
            </a:r>
          </a:p>
          <a:p>
            <a:r>
              <a:rPr lang="nb-NO" sz="3200" dirty="0" smtClean="0"/>
              <a:t>			E K 10 6 4</a:t>
            </a:r>
          </a:p>
          <a:p>
            <a:r>
              <a:rPr lang="nb-NO" sz="3200" dirty="0" smtClean="0"/>
              <a:t>			E D 10 5 4</a:t>
            </a:r>
          </a:p>
          <a:p>
            <a:r>
              <a:rPr lang="nb-NO" sz="3200" dirty="0" smtClean="0"/>
              <a:t>Da går meldingene slik:</a:t>
            </a:r>
          </a:p>
          <a:p>
            <a:r>
              <a:rPr lang="nb-NO" sz="3200" dirty="0" smtClean="0"/>
              <a:t>			S		N</a:t>
            </a:r>
          </a:p>
          <a:p>
            <a:r>
              <a:rPr lang="nb-NO" sz="3200" dirty="0" smtClean="0"/>
              <a:t>			1 ru		1 </a:t>
            </a:r>
            <a:r>
              <a:rPr lang="nb-NO" sz="3200" dirty="0" err="1" smtClean="0"/>
              <a:t>hj</a:t>
            </a:r>
            <a:endParaRPr lang="nb-NO" sz="3200" dirty="0" smtClean="0"/>
          </a:p>
          <a:p>
            <a:r>
              <a:rPr lang="nb-NO" sz="3200" dirty="0" smtClean="0"/>
              <a:t>			3 kl	</a:t>
            </a:r>
            <a:r>
              <a:rPr lang="nb-NO" sz="2800" dirty="0" smtClean="0"/>
              <a:t>	</a:t>
            </a:r>
          </a:p>
          <a:p>
            <a:r>
              <a:rPr lang="nb-NO" sz="3200" dirty="0" smtClean="0"/>
              <a:t>Åpning i en farge og hopp i underliggende viser minst 16 hp og at den først meldte fargen er like lang eller lenger enn den først meldte</a:t>
            </a:r>
            <a:r>
              <a:rPr lang="nb-NO" sz="2800" dirty="0" smtClean="0"/>
              <a:t>.</a:t>
            </a:r>
            <a:endParaRPr lang="nb-NO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477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melde </a:t>
            </a:r>
            <a:r>
              <a:rPr kumimoji="0" lang="nb-NO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reverse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er normalt krav for minst en runde !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Makker m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b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 ) melde en gang til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 lar Nord i det f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rste eksempelet f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K </a:t>
            </a:r>
            <a:r>
              <a:rPr kumimoji="0" lang="nb-NO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E </a:t>
            </a:r>
            <a:r>
              <a:rPr kumimoji="0" lang="nb-NO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9 4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D  8 4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8 7 2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Hva blir din andre melding ?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Svar:	Meld 3 NT. Du har bra hold i spar og vet at makker har minst 16 hp 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totalt minst 27.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0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0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0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20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0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260648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Eksempel 2:</a:t>
            </a: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S		N</a:t>
            </a:r>
            <a:endParaRPr lang="nb-NO" sz="3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1 </a:t>
            </a:r>
            <a:r>
              <a:rPr lang="nb-NO" sz="36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2 kl</a:t>
            </a:r>
            <a:endParaRPr lang="nb-NO" sz="3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2 </a:t>
            </a: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nb-NO" sz="3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 det krav for en runde eller til utgang </a:t>
            </a: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nb-NO" sz="3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Svar: N</a:t>
            </a:r>
            <a:r>
              <a:rPr lang="nb-NO" sz="3600" dirty="0" smtClean="0"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er det krevd til utgang for Nord har vist minst 10 hp og Syd minst </a:t>
            </a:r>
            <a:r>
              <a:rPr lang="nb-NO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</a:t>
            </a:r>
            <a:endParaRPr lang="nb-NO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-42933"/>
            <a:ext cx="9144000" cy="726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Kortene kan v</a:t>
            </a:r>
            <a:r>
              <a:rPr lang="nb-NO" sz="2800" dirty="0" smtClean="0">
                <a:latin typeface="Calibri"/>
                <a:ea typeface="Calibri" pitchFamily="34" charset="0"/>
                <a:cs typeface="Times New Roman" pitchFamily="18" charset="0"/>
              </a:rPr>
              <a:t>æ</a:t>
            </a: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:	K 10 6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</a:t>
            </a:r>
            <a:r>
              <a:rPr lang="nb-NO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</a:t>
            </a:r>
            <a:r>
              <a:rPr lang="nb-NO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10 3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E D 10 9 4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N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S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E </a:t>
            </a:r>
            <a:r>
              <a:rPr lang="nb-NO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8 3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E K 10 9 4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E 7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</a:t>
            </a:r>
            <a:r>
              <a:rPr lang="nb-NO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</a:t>
            </a:r>
            <a:endParaRPr lang="nb-NO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Meldingene vil g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			S		N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1 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2 kl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2 sp		3 ru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3 NT		pass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Nords andre melding er </a:t>
            </a:r>
            <a:r>
              <a:rPr kumimoji="0" lang="nb-NO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farge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og sp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 etter mer informasjon (ofte uten ruterstopper).  Syd viser ruterhold og balansert h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63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63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63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63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552" y="0"/>
            <a:ext cx="8305800" cy="6768752"/>
          </a:xfrm>
        </p:spPr>
        <p:txBody>
          <a:bodyPr>
            <a:normAutofit fontScale="90000"/>
          </a:bodyPr>
          <a:lstStyle/>
          <a:p>
            <a:r>
              <a:rPr lang="nb-NO" sz="3200" b="1" dirty="0" smtClean="0">
                <a:solidFill>
                  <a:schemeClr val="tx1"/>
                </a:solidFill>
              </a:rPr>
              <a:t/>
            </a:r>
            <a:br>
              <a:rPr lang="nb-NO" sz="3200" b="1" dirty="0" smtClean="0">
                <a:solidFill>
                  <a:schemeClr val="tx1"/>
                </a:solidFill>
              </a:rPr>
            </a:br>
            <a:r>
              <a:rPr lang="nb-NO" sz="3200" b="1" dirty="0" smtClean="0">
                <a:solidFill>
                  <a:schemeClr val="tx1"/>
                </a:solidFill>
              </a:rPr>
              <a:t/>
            </a:r>
            <a:br>
              <a:rPr lang="nb-NO" sz="3200" b="1" dirty="0" smtClean="0">
                <a:solidFill>
                  <a:schemeClr val="tx1"/>
                </a:solidFill>
              </a:rPr>
            </a:br>
            <a:r>
              <a:rPr lang="nb-NO" sz="3200" b="1" dirty="0" smtClean="0">
                <a:solidFill>
                  <a:schemeClr val="tx1"/>
                </a:solidFill>
              </a:rPr>
              <a:t>Eksempel </a:t>
            </a:r>
            <a:r>
              <a:rPr lang="nb-NO" sz="3200" b="1" dirty="0" smtClean="0">
                <a:solidFill>
                  <a:schemeClr val="tx1"/>
                </a:solidFill>
              </a:rPr>
              <a:t>3:	</a:t>
            </a:r>
            <a:r>
              <a:rPr lang="nb-NO" sz="3200" dirty="0" smtClean="0">
                <a:solidFill>
                  <a:schemeClr val="tx1"/>
                </a:solidFill>
              </a:rPr>
              <a:t> </a:t>
            </a:r>
            <a:r>
              <a:rPr lang="nb-NO" sz="3200" dirty="0" smtClean="0">
                <a:solidFill>
                  <a:schemeClr val="tx1"/>
                </a:solidFill>
              </a:rPr>
              <a:t>	Meldingene </a:t>
            </a:r>
            <a:r>
              <a:rPr lang="nb-NO" sz="3200" dirty="0" smtClean="0">
                <a:solidFill>
                  <a:schemeClr val="tx1"/>
                </a:solidFill>
              </a:rPr>
              <a:t>vil gå: </a:t>
            </a:r>
            <a:r>
              <a:rPr lang="nb-NO" sz="3200" b="1" dirty="0" smtClean="0">
                <a:solidFill>
                  <a:schemeClr val="tx1"/>
                </a:solidFill>
              </a:rPr>
              <a:t>		</a:t>
            </a:r>
            <a:r>
              <a:rPr lang="nb-NO" sz="3200" b="1" dirty="0" smtClean="0">
                <a:solidFill>
                  <a:schemeClr val="tx1"/>
                </a:solidFill>
              </a:rPr>
              <a:t/>
            </a:r>
            <a:br>
              <a:rPr lang="nb-NO" sz="3200" b="1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			 	S</a:t>
            </a:r>
            <a:r>
              <a:rPr lang="nb-NO" sz="3200" dirty="0" smtClean="0">
                <a:solidFill>
                  <a:schemeClr val="tx1"/>
                </a:solidFill>
              </a:rPr>
              <a:t>			N 		</a:t>
            </a:r>
            <a:r>
              <a:rPr lang="nb-NO" sz="3200" dirty="0" smtClean="0">
                <a:solidFill>
                  <a:schemeClr val="tx1"/>
                </a:solidFill>
              </a:rPr>
              <a:t>              K </a:t>
            </a:r>
            <a:r>
              <a:rPr lang="nb-NO" sz="3200" dirty="0" smtClean="0">
                <a:solidFill>
                  <a:schemeClr val="tx1"/>
                </a:solidFill>
              </a:rPr>
              <a:t>D 10 3 		</a:t>
            </a:r>
            <a:r>
              <a:rPr lang="nb-NO" sz="3200" dirty="0" smtClean="0">
                <a:solidFill>
                  <a:schemeClr val="tx1"/>
                </a:solidFill>
              </a:rPr>
              <a:t>	1 </a:t>
            </a:r>
            <a:r>
              <a:rPr lang="nb-NO" sz="3200" dirty="0" smtClean="0">
                <a:solidFill>
                  <a:schemeClr val="tx1"/>
                </a:solidFill>
              </a:rPr>
              <a:t>ru			1 </a:t>
            </a:r>
            <a:r>
              <a:rPr lang="nb-NO" sz="3200" dirty="0" err="1" smtClean="0">
                <a:solidFill>
                  <a:schemeClr val="tx1"/>
                </a:solidFill>
              </a:rPr>
              <a:t>hj</a:t>
            </a:r>
            <a:r>
              <a:rPr lang="nb-NO" sz="3200" dirty="0" smtClean="0">
                <a:solidFill>
                  <a:schemeClr val="tx1"/>
                </a:solidFill>
              </a:rPr>
              <a:t> </a:t>
            </a:r>
            <a:r>
              <a:rPr lang="nb-NO" sz="3200" dirty="0" smtClean="0">
                <a:solidFill>
                  <a:schemeClr val="tx1"/>
                </a:solidFill>
              </a:rPr>
              <a:t/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E </a:t>
            </a:r>
            <a:r>
              <a:rPr lang="nb-NO" sz="3200" dirty="0" smtClean="0">
                <a:solidFill>
                  <a:schemeClr val="tx1"/>
                </a:solidFill>
              </a:rPr>
              <a:t>K </a:t>
            </a:r>
            <a:r>
              <a:rPr lang="nb-NO" sz="3200" dirty="0" err="1" smtClean="0">
                <a:solidFill>
                  <a:schemeClr val="tx1"/>
                </a:solidFill>
              </a:rPr>
              <a:t>Kn</a:t>
            </a:r>
            <a:r>
              <a:rPr lang="nb-NO" sz="3200" dirty="0" smtClean="0">
                <a:solidFill>
                  <a:schemeClr val="tx1"/>
                </a:solidFill>
              </a:rPr>
              <a:t> 9 </a:t>
            </a:r>
            <a:r>
              <a:rPr lang="nb-NO" sz="3200" dirty="0" smtClean="0">
                <a:solidFill>
                  <a:schemeClr val="tx1"/>
                </a:solidFill>
              </a:rPr>
              <a:t>2</a:t>
            </a:r>
            <a:r>
              <a:rPr lang="nb-NO" sz="3200" dirty="0" smtClean="0">
                <a:solidFill>
                  <a:schemeClr val="tx1"/>
                </a:solidFill>
              </a:rPr>
              <a:t> </a:t>
            </a:r>
            <a:r>
              <a:rPr lang="nb-NO" sz="3200" dirty="0" smtClean="0">
                <a:solidFill>
                  <a:schemeClr val="tx1"/>
                </a:solidFill>
              </a:rPr>
              <a:t>			</a:t>
            </a:r>
            <a:r>
              <a:rPr lang="nb-NO" sz="3200" dirty="0" err="1" smtClean="0">
                <a:solidFill>
                  <a:schemeClr val="tx1"/>
                </a:solidFill>
              </a:rPr>
              <a:t>2</a:t>
            </a:r>
            <a:r>
              <a:rPr lang="nb-NO" sz="3200" dirty="0" smtClean="0">
                <a:solidFill>
                  <a:schemeClr val="tx1"/>
                </a:solidFill>
              </a:rPr>
              <a:t> </a:t>
            </a:r>
            <a:r>
              <a:rPr lang="nb-NO" sz="3200" dirty="0" smtClean="0">
                <a:solidFill>
                  <a:schemeClr val="tx1"/>
                </a:solidFill>
              </a:rPr>
              <a:t>ru			2 sp 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D </a:t>
            </a:r>
            <a:r>
              <a:rPr lang="nb-NO" sz="3200" dirty="0" smtClean="0">
                <a:solidFill>
                  <a:schemeClr val="tx1"/>
                </a:solidFill>
              </a:rPr>
              <a:t>7 </a:t>
            </a:r>
            <a:r>
              <a:rPr lang="nb-NO" sz="3200" dirty="0" smtClean="0">
                <a:solidFill>
                  <a:schemeClr val="tx1"/>
                </a:solidFill>
              </a:rPr>
              <a:t>2</a:t>
            </a:r>
            <a:r>
              <a:rPr lang="nb-NO" sz="3200" dirty="0" smtClean="0">
                <a:solidFill>
                  <a:schemeClr val="tx1"/>
                </a:solidFill>
              </a:rPr>
              <a:t> </a:t>
            </a:r>
            <a:r>
              <a:rPr lang="nb-NO" sz="3200" dirty="0" smtClean="0">
                <a:solidFill>
                  <a:schemeClr val="tx1"/>
                </a:solidFill>
              </a:rPr>
              <a:t>				3 </a:t>
            </a:r>
            <a:r>
              <a:rPr lang="nb-NO" sz="3200" dirty="0" smtClean="0">
                <a:solidFill>
                  <a:schemeClr val="tx1"/>
                </a:solidFill>
              </a:rPr>
              <a:t>ru			4 ru 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6</a:t>
            </a:r>
            <a:r>
              <a:rPr lang="nb-NO" sz="3200" dirty="0" smtClean="0">
                <a:solidFill>
                  <a:schemeClr val="tx1"/>
                </a:solidFill>
              </a:rPr>
              <a:t> </a:t>
            </a:r>
            <a:r>
              <a:rPr lang="nb-NO" sz="3200" dirty="0" smtClean="0">
                <a:solidFill>
                  <a:schemeClr val="tx1"/>
                </a:solidFill>
              </a:rPr>
              <a:t>				4 </a:t>
            </a:r>
            <a:r>
              <a:rPr lang="nb-NO" sz="3200" dirty="0" smtClean="0">
                <a:solidFill>
                  <a:schemeClr val="tx1"/>
                </a:solidFill>
              </a:rPr>
              <a:t>sp			4 NT 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				5 </a:t>
            </a:r>
            <a:r>
              <a:rPr lang="nb-NO" sz="3200" dirty="0" smtClean="0">
                <a:solidFill>
                  <a:schemeClr val="tx1"/>
                </a:solidFill>
              </a:rPr>
              <a:t>ru			6 ru</a:t>
            </a: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    </a:t>
            </a:r>
            <a:r>
              <a:rPr lang="nb-NO" sz="3200" dirty="0" smtClean="0">
                <a:solidFill>
                  <a:schemeClr val="tx1"/>
                </a:solidFill>
              </a:rPr>
              <a:t>N				pass</a:t>
            </a:r>
            <a:r>
              <a:rPr lang="nb-NO" sz="3200" dirty="0" smtClean="0">
                <a:solidFill>
                  <a:schemeClr val="tx1"/>
                </a:solidFill>
              </a:rPr>
              <a:t/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    S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/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E </a:t>
            </a:r>
            <a:r>
              <a:rPr lang="nb-NO" sz="3200" dirty="0" smtClean="0">
                <a:solidFill>
                  <a:schemeClr val="tx1"/>
                </a:solidFill>
              </a:rPr>
              <a:t>7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10 </a:t>
            </a:r>
            <a:r>
              <a:rPr lang="nb-NO" sz="3200" dirty="0" smtClean="0">
                <a:solidFill>
                  <a:schemeClr val="tx1"/>
                </a:solidFill>
              </a:rPr>
              <a:t>8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E </a:t>
            </a:r>
            <a:r>
              <a:rPr lang="nb-NO" sz="3200" dirty="0" smtClean="0">
                <a:solidFill>
                  <a:schemeClr val="tx1"/>
                </a:solidFill>
              </a:rPr>
              <a:t>K </a:t>
            </a:r>
            <a:r>
              <a:rPr lang="nb-NO" sz="3200" dirty="0" err="1" smtClean="0">
                <a:solidFill>
                  <a:schemeClr val="tx1"/>
                </a:solidFill>
              </a:rPr>
              <a:t>Kn</a:t>
            </a:r>
            <a:r>
              <a:rPr lang="nb-NO" sz="3200" dirty="0" smtClean="0">
                <a:solidFill>
                  <a:schemeClr val="tx1"/>
                </a:solidFill>
              </a:rPr>
              <a:t> 10 6 3</a:t>
            </a:r>
            <a:br>
              <a:rPr lang="nb-NO" sz="3200" dirty="0" smtClean="0">
                <a:solidFill>
                  <a:schemeClr val="tx1"/>
                </a:solidFill>
              </a:rPr>
            </a:br>
            <a:r>
              <a:rPr lang="nb-NO" sz="3200" dirty="0" smtClean="0">
                <a:solidFill>
                  <a:schemeClr val="tx1"/>
                </a:solidFill>
              </a:rPr>
              <a:t>10 </a:t>
            </a:r>
            <a:r>
              <a:rPr lang="nb-NO" sz="3200" dirty="0" smtClean="0">
                <a:solidFill>
                  <a:schemeClr val="tx1"/>
                </a:solidFill>
              </a:rPr>
              <a:t>5 4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		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				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23528" y="0"/>
            <a:ext cx="8305800" cy="7533456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>
                <a:solidFill>
                  <a:schemeClr val="tx1"/>
                </a:solidFill>
              </a:rPr>
              <a:t>Nord </a:t>
            </a:r>
            <a:r>
              <a:rPr lang="nb-NO" dirty="0" smtClean="0">
                <a:solidFill>
                  <a:schemeClr val="tx1"/>
                </a:solidFill>
              </a:rPr>
              <a:t>melder </a:t>
            </a:r>
            <a:r>
              <a:rPr lang="nb-NO" dirty="0" err="1" smtClean="0">
                <a:solidFill>
                  <a:schemeClr val="tx1"/>
                </a:solidFill>
              </a:rPr>
              <a:t>reverse</a:t>
            </a:r>
            <a:r>
              <a:rPr lang="nb-NO" dirty="0" smtClean="0">
                <a:solidFill>
                  <a:schemeClr val="tx1"/>
                </a:solidFill>
              </a:rPr>
              <a:t>, </a:t>
            </a:r>
            <a:r>
              <a:rPr lang="nb-NO" dirty="0" smtClean="0">
                <a:solidFill>
                  <a:schemeClr val="tx1"/>
                </a:solidFill>
              </a:rPr>
              <a:t>og Syd må bare gjenta ruteren siden han ikke har hold i kløver og ikke hjerterstøtte. Når Nord nå støtter ruteren, er det sleminvitt.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Syd gjør et </a:t>
            </a:r>
            <a:r>
              <a:rPr lang="nb-NO" dirty="0" err="1" smtClean="0">
                <a:solidFill>
                  <a:schemeClr val="tx1"/>
                </a:solidFill>
              </a:rPr>
              <a:t>cue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bid</a:t>
            </a:r>
            <a:r>
              <a:rPr lang="nb-NO" dirty="0" smtClean="0">
                <a:solidFill>
                  <a:schemeClr val="tx1"/>
                </a:solidFill>
              </a:rPr>
              <a:t> med 4 spar, og svarer 5 </a:t>
            </a:r>
            <a:r>
              <a:rPr lang="nb-NO" dirty="0" smtClean="0">
                <a:solidFill>
                  <a:schemeClr val="tx1"/>
                </a:solidFill>
              </a:rPr>
              <a:t>ruter, </a:t>
            </a:r>
            <a:r>
              <a:rPr lang="nb-NO" dirty="0" smtClean="0">
                <a:solidFill>
                  <a:schemeClr val="tx1"/>
                </a:solidFill>
              </a:rPr>
              <a:t>(3 ess </a:t>
            </a:r>
            <a:r>
              <a:rPr lang="nb-NO" dirty="0" smtClean="0">
                <a:solidFill>
                  <a:schemeClr val="tx1"/>
                </a:solidFill>
              </a:rPr>
              <a:t>) </a:t>
            </a:r>
            <a:r>
              <a:rPr lang="nb-NO" dirty="0" smtClean="0">
                <a:solidFill>
                  <a:schemeClr val="tx1"/>
                </a:solidFill>
              </a:rPr>
              <a:t>på 5-ess </a:t>
            </a:r>
            <a:r>
              <a:rPr lang="nb-NO" dirty="0" err="1" smtClean="0">
                <a:solidFill>
                  <a:schemeClr val="tx1"/>
                </a:solidFill>
              </a:rPr>
              <a:t>Blackwood</a:t>
            </a:r>
            <a:r>
              <a:rPr lang="nb-NO" dirty="0" smtClean="0">
                <a:solidFill>
                  <a:schemeClr val="tx1"/>
                </a:solidFill>
              </a:rPr>
              <a:t>.</a:t>
            </a:r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Nå kan Nord avslutte med å legge kontrakten i 6 ruter.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347</TotalTime>
  <Words>90</Words>
  <Application>Microsoft Office PowerPoint</Application>
  <PresentationFormat>Skjermfremvisning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Flyt</vt:lpstr>
      <vt:lpstr>Lysbilde 1</vt:lpstr>
      <vt:lpstr>Lysbilde 2</vt:lpstr>
      <vt:lpstr>Lysbilde 3</vt:lpstr>
      <vt:lpstr>Lysbilde 4</vt:lpstr>
      <vt:lpstr>Lysbilde 5</vt:lpstr>
      <vt:lpstr>  Eksempel 3:   Meldingene vil gå:         S   N                 K D 10 3    1 ru   1 hj  E K Kn 9 2    2 ru   2 sp  D 7 2     3 ru   4 ru  6     4 sp   4 NT      5 ru   6 ru     N    pass     S  E 7 10 8 E K Kn 10 6 3 10 5 4        </vt:lpstr>
      <vt:lpstr>         Nord melder reverse, og Syd må bare gjenta ruteren siden han ikke har hold i kløver og ikke hjerterstøtte. Når Nord nå støtter ruteren, er det sleminvitt. Syd gjør et cue bid med 4 spar, og svarer 5 ruter, (3 ess ) på 5-ess Blackwood. Nå kan Nord avslutte med å legge kontrakten i 6 ruter.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Bruker</dc:creator>
  <cp:lastModifiedBy>Per Sundseth</cp:lastModifiedBy>
  <cp:revision>8</cp:revision>
  <dcterms:created xsi:type="dcterms:W3CDTF">2012-10-29T14:31:25Z</dcterms:created>
  <dcterms:modified xsi:type="dcterms:W3CDTF">2013-03-09T14:17:17Z</dcterms:modified>
</cp:coreProperties>
</file>